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Source Code Pro"/>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E9C410-5C78-49B3-BD0F-6F1F4BD3AE62}">
  <a:tblStyle styleId="{6EE9C410-5C78-49B3-BD0F-6F1F4BD3AE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regular.fntdata"/><Relationship Id="rId25" Type="http://schemas.openxmlformats.org/officeDocument/2006/relationships/slide" Target="slides/slide19.xml"/><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CodePr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6a7a6223c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6a7a6223c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a7a6223c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a7a6223c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toutes les données, plus logique que précédemment mais manque de précision car trop de distance dans le temps.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a7a6223c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a7a6223c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toutes les données, tentative de prédiction, nécessité d’une valeur à tester pour la période actuelle.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a7a6223c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a7a6223c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Méthode avec peu de données, assez précis pour cette variable.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a7a6223c5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a7a6223c5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Méthode avec toutes les données, très précis pour cette variable.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6a7a6223c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6a7a6223c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peu de données, grand manque de précision, décroissance impossible naturellement (pH).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a7a6223c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a7a6223c5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toutes les données, plus logique et précis, légère croissance vers une eau plus neutre.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a7a6223c5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a7a6223c5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Méthode avec toutes les données, tentative de prédiction, nécessité d’une valeur à tester pour la période actuelle.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a7a6223c5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a7a6223c5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Méthode avec toutes les données, tentative de prédiction, nécessité d’une valeur à tester pour la période actuelle.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a7a6223c5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a7a6223c5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réaliser un test de Student, la distribution de la différence doit être normale, ce qui n’est jamais le cas. On peut donc opter pour un test de Wilcoxon : on peut expliquer S1 par COWG et COWG par S1. On peut sortir un lien linéaire variable par variable donc on peut se fier aux résultats plus précis de COWG pour estimer S1.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a7a6223c5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a7a6223c5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a7a6223c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a7a6223c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 corrélations assez faibles, mais quand m</a:t>
            </a:r>
            <a:r>
              <a:rPr lang="fr"/>
              <a:t>ême un lien pour certains éléments. Calcul : </a:t>
            </a:r>
            <a:r>
              <a:rPr lang="fr"/>
              <a:t>abs(</a:t>
            </a:r>
            <a:r>
              <a:rPr lang="fr"/>
              <a:t>cor(x,y)</a:t>
            </a:r>
            <a:r>
              <a:rPr lang="fr"/>
              <a:t>)</a:t>
            </a:r>
            <a:r>
              <a:rPr lang="fr"/>
              <a:t>*100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6a7a6223c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6a7a6223c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 corrélations assez faibles, mais quand même un lien pour certains éléments.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a7a6223c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a7a6223c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Analyse en Composantes Principales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a7a6223c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a7a6223c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a7a6223c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a7a6223c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7a6223c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7a6223c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peu de données, assez précis pour cette variable.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6a7a6223c5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6a7a6223c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toutes les données, assez précis pour cette variable.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a7a6223c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a7a6223c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Méthode avec peu de données, aucune précision pour cette variable, décroissance évidente mais impossible car le pH doit </a:t>
            </a:r>
            <a:r>
              <a:rPr lang="fr"/>
              <a:t>être toujours positif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32850"/>
            <a:ext cx="9144000" cy="9516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28030"/>
            <a:ext cx="8282400" cy="59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363250"/>
            <a:ext cx="8282400" cy="862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sz="5000">
                <a:solidFill>
                  <a:srgbClr val="000000"/>
                </a:solidFill>
                <a:latin typeface="Calibri"/>
                <a:ea typeface="Calibri"/>
                <a:cs typeface="Calibri"/>
                <a:sym typeface="Calibri"/>
              </a:rPr>
              <a:t>Rapport n°3 - 26/06/2025</a:t>
            </a:r>
            <a:endParaRPr sz="5000">
              <a:solidFill>
                <a:srgbClr val="000000"/>
              </a:solidFill>
              <a:latin typeface="Calibri"/>
              <a:ea typeface="Calibri"/>
              <a:cs typeface="Calibri"/>
              <a:sym typeface="Calibri"/>
            </a:endParaRPr>
          </a:p>
        </p:txBody>
      </p:sp>
      <p:sp>
        <p:nvSpPr>
          <p:cNvPr id="63" name="Google Shape;63;p13"/>
          <p:cNvSpPr txBox="1"/>
          <p:nvPr>
            <p:ph idx="1" type="subTitle"/>
          </p:nvPr>
        </p:nvSpPr>
        <p:spPr>
          <a:xfrm>
            <a:off x="411175" y="3398250"/>
            <a:ext cx="8282400" cy="1745400"/>
          </a:xfrm>
          <a:prstGeom prst="rect">
            <a:avLst/>
          </a:prstGeom>
        </p:spPr>
        <p:txBody>
          <a:bodyPr anchorCtr="0" anchor="ctr" bIns="91425" lIns="91425" spcFirstLastPara="1" rIns="91425" wrap="square" tIns="91425">
            <a:normAutofit/>
          </a:bodyPr>
          <a:lstStyle/>
          <a:p>
            <a:pPr indent="0" lvl="0" marL="0" rtl="0" algn="ctr">
              <a:lnSpc>
                <a:spcPct val="90000"/>
              </a:lnSpc>
              <a:spcBef>
                <a:spcPts val="1000"/>
              </a:spcBef>
              <a:spcAft>
                <a:spcPts val="0"/>
              </a:spcAft>
              <a:buNone/>
            </a:pPr>
            <a:r>
              <a:rPr lang="fr" sz="2500">
                <a:solidFill>
                  <a:srgbClr val="000000"/>
                </a:solidFill>
                <a:latin typeface="Calibri"/>
                <a:ea typeface="Calibri"/>
                <a:cs typeface="Calibri"/>
                <a:sym typeface="Calibri"/>
              </a:rPr>
              <a:t>Imputation des données </a:t>
            </a:r>
            <a:endParaRPr sz="2500">
              <a:solidFill>
                <a:srgbClr val="000000"/>
              </a:solidFill>
              <a:latin typeface="Calibri"/>
              <a:ea typeface="Calibri"/>
              <a:cs typeface="Calibri"/>
              <a:sym typeface="Calibri"/>
            </a:endParaRPr>
          </a:p>
          <a:p>
            <a:pPr indent="0" lvl="0" marL="0" rtl="0" algn="ctr">
              <a:lnSpc>
                <a:spcPct val="90000"/>
              </a:lnSpc>
              <a:spcBef>
                <a:spcPts val="1000"/>
              </a:spcBef>
              <a:spcAft>
                <a:spcPts val="0"/>
              </a:spcAft>
              <a:buNone/>
            </a:pPr>
            <a:r>
              <a:rPr lang="fr" sz="2500">
                <a:solidFill>
                  <a:srgbClr val="000000"/>
                </a:solidFill>
                <a:latin typeface="Calibri"/>
                <a:ea typeface="Calibri"/>
                <a:cs typeface="Calibri"/>
                <a:sym typeface="Calibri"/>
              </a:rPr>
              <a:t>Corrélations à différents délais</a:t>
            </a:r>
            <a:endParaRPr sz="2500">
              <a:solidFill>
                <a:srgbClr val="000000"/>
              </a:solidFill>
              <a:latin typeface="Calibri"/>
              <a:ea typeface="Calibri"/>
              <a:cs typeface="Calibri"/>
              <a:sym typeface="Calibri"/>
            </a:endParaRPr>
          </a:p>
          <a:p>
            <a:pPr indent="0" lvl="0" marL="0" rtl="0" algn="ctr">
              <a:lnSpc>
                <a:spcPct val="90000"/>
              </a:lnSpc>
              <a:spcBef>
                <a:spcPts val="1000"/>
              </a:spcBef>
              <a:spcAft>
                <a:spcPts val="0"/>
              </a:spcAft>
              <a:buNone/>
            </a:pPr>
            <a:r>
              <a:rPr lang="fr" sz="2500">
                <a:solidFill>
                  <a:srgbClr val="000000"/>
                </a:solidFill>
                <a:latin typeface="Calibri"/>
                <a:ea typeface="Calibri"/>
                <a:cs typeface="Calibri"/>
                <a:sym typeface="Calibri"/>
              </a:rPr>
              <a:t>Tentatives de prédictions</a:t>
            </a:r>
            <a:endParaRPr sz="2500">
              <a:solidFill>
                <a:srgbClr val="000000"/>
              </a:solidFill>
              <a:latin typeface="Calibri"/>
              <a:ea typeface="Calibri"/>
              <a:cs typeface="Calibri"/>
              <a:sym typeface="Calibri"/>
            </a:endParaRPr>
          </a:p>
        </p:txBody>
      </p:sp>
      <p:sp>
        <p:nvSpPr>
          <p:cNvPr id="64" name="Google Shape;64;p13"/>
          <p:cNvSpPr txBox="1"/>
          <p:nvPr/>
        </p:nvSpPr>
        <p:spPr>
          <a:xfrm>
            <a:off x="182950" y="1225750"/>
            <a:ext cx="34197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Calibri"/>
                <a:ea typeface="Calibri"/>
                <a:cs typeface="Calibri"/>
                <a:sym typeface="Calibri"/>
              </a:rPr>
              <a:t>Encadrants :</a:t>
            </a:r>
            <a:endParaRPr b="1" sz="1800">
              <a:solidFill>
                <a:schemeClr val="dk2"/>
              </a:solidFill>
              <a:latin typeface="Calibri"/>
              <a:ea typeface="Calibri"/>
              <a:cs typeface="Calibri"/>
              <a:sym typeface="Calibri"/>
            </a:endParaRPr>
          </a:p>
          <a:p>
            <a:pPr indent="0" lvl="0" marL="0" rtl="0" algn="l">
              <a:spcBef>
                <a:spcPts val="0"/>
              </a:spcBef>
              <a:spcAft>
                <a:spcPts val="0"/>
              </a:spcAft>
              <a:buNone/>
            </a:pPr>
            <a:r>
              <a:rPr lang="fr" sz="1800">
                <a:solidFill>
                  <a:schemeClr val="dk2"/>
                </a:solidFill>
                <a:latin typeface="Calibri"/>
                <a:ea typeface="Calibri"/>
                <a:cs typeface="Calibri"/>
                <a:sym typeface="Calibri"/>
              </a:rPr>
              <a:t>Corinne CASIOT-MAROUANI</a:t>
            </a: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fr" sz="1800">
                <a:solidFill>
                  <a:schemeClr val="dk2"/>
                </a:solidFill>
                <a:latin typeface="Calibri"/>
                <a:ea typeface="Calibri"/>
                <a:cs typeface="Calibri"/>
                <a:sym typeface="Calibri"/>
              </a:rPr>
              <a:t>Jonathan DUBOIS</a:t>
            </a:r>
            <a:endParaRPr sz="1800">
              <a:solidFill>
                <a:schemeClr val="dk2"/>
              </a:solidFill>
              <a:latin typeface="Calibri"/>
              <a:ea typeface="Calibri"/>
              <a:cs typeface="Calibri"/>
              <a:sym typeface="Calibri"/>
            </a:endParaRPr>
          </a:p>
        </p:txBody>
      </p:sp>
      <p:sp>
        <p:nvSpPr>
          <p:cNvPr id="65" name="Google Shape;65;p13"/>
          <p:cNvSpPr txBox="1"/>
          <p:nvPr/>
        </p:nvSpPr>
        <p:spPr>
          <a:xfrm>
            <a:off x="7308025" y="1225750"/>
            <a:ext cx="223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2"/>
                </a:solidFill>
                <a:latin typeface="Calibri"/>
                <a:ea typeface="Calibri"/>
                <a:cs typeface="Calibri"/>
                <a:sym typeface="Calibri"/>
              </a:rPr>
              <a:t>Stagiaire :</a:t>
            </a:r>
            <a:endParaRPr b="1" sz="1800">
              <a:solidFill>
                <a:schemeClr val="dk2"/>
              </a:solidFill>
              <a:latin typeface="Calibri"/>
              <a:ea typeface="Calibri"/>
              <a:cs typeface="Calibri"/>
              <a:sym typeface="Calibri"/>
            </a:endParaRPr>
          </a:p>
          <a:p>
            <a:pPr indent="0" lvl="0" marL="0" rtl="0" algn="l">
              <a:spcBef>
                <a:spcPts val="0"/>
              </a:spcBef>
              <a:spcAft>
                <a:spcPts val="0"/>
              </a:spcAft>
              <a:buNone/>
            </a:pPr>
            <a:r>
              <a:rPr lang="fr" sz="1800">
                <a:solidFill>
                  <a:schemeClr val="dk2"/>
                </a:solidFill>
                <a:latin typeface="Calibri"/>
                <a:ea typeface="Calibri"/>
                <a:cs typeface="Calibri"/>
                <a:sym typeface="Calibri"/>
              </a:rPr>
              <a:t>Laura CLETZ</a:t>
            </a:r>
            <a:endParaRPr sz="1800">
              <a:solidFill>
                <a:schemeClr val="dk2"/>
              </a:solidFill>
              <a:latin typeface="Calibri"/>
              <a:ea typeface="Calibri"/>
              <a:cs typeface="Calibri"/>
              <a:sym typeface="Calibri"/>
            </a:endParaRPr>
          </a:p>
        </p:txBody>
      </p:sp>
      <p:pic>
        <p:nvPicPr>
          <p:cNvPr id="66" name="Google Shape;66;p13"/>
          <p:cNvPicPr preferRelativeResize="0"/>
          <p:nvPr/>
        </p:nvPicPr>
        <p:blipFill rotWithShape="1">
          <a:blip r:embed="rId3">
            <a:alphaModFix/>
          </a:blip>
          <a:srcRect b="0" l="0" r="62271" t="0"/>
          <a:stretch/>
        </p:blipFill>
        <p:spPr>
          <a:xfrm>
            <a:off x="4176550" y="1506800"/>
            <a:ext cx="790901" cy="765350"/>
          </a:xfrm>
          <a:prstGeom prst="rect">
            <a:avLst/>
          </a:prstGeom>
          <a:noFill/>
          <a:ln>
            <a:noFill/>
          </a:ln>
        </p:spPr>
      </p:pic>
      <p:pic>
        <p:nvPicPr>
          <p:cNvPr id="67" name="Google Shape;67;p13"/>
          <p:cNvPicPr preferRelativeResize="0"/>
          <p:nvPr/>
        </p:nvPicPr>
        <p:blipFill>
          <a:blip r:embed="rId4">
            <a:alphaModFix/>
          </a:blip>
          <a:stretch>
            <a:fillRect/>
          </a:stretch>
        </p:blipFill>
        <p:spPr>
          <a:xfrm>
            <a:off x="4967462" y="2080125"/>
            <a:ext cx="1474875" cy="983250"/>
          </a:xfrm>
          <a:prstGeom prst="rect">
            <a:avLst/>
          </a:prstGeom>
          <a:noFill/>
          <a:ln>
            <a:noFill/>
          </a:ln>
        </p:spPr>
      </p:pic>
      <p:pic>
        <p:nvPicPr>
          <p:cNvPr id="68" name="Google Shape;68;p13"/>
          <p:cNvPicPr preferRelativeResize="0"/>
          <p:nvPr/>
        </p:nvPicPr>
        <p:blipFill>
          <a:blip r:embed="rId5">
            <a:alphaModFix/>
          </a:blip>
          <a:stretch>
            <a:fillRect/>
          </a:stretch>
        </p:blipFill>
        <p:spPr>
          <a:xfrm>
            <a:off x="2419575" y="2250200"/>
            <a:ext cx="1687860" cy="86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S1 - pH</a:t>
            </a:r>
            <a:endParaRPr>
              <a:solidFill>
                <a:srgbClr val="000000"/>
              </a:solidFill>
            </a:endParaRPr>
          </a:p>
        </p:txBody>
      </p:sp>
      <p:pic>
        <p:nvPicPr>
          <p:cNvPr id="150" name="Google Shape;150;p22" title="Capture d’écran 2025-06-25 à 14.29.01.png"/>
          <p:cNvPicPr preferRelativeResize="0"/>
          <p:nvPr/>
        </p:nvPicPr>
        <p:blipFill>
          <a:blip r:embed="rId3">
            <a:alphaModFix/>
          </a:blip>
          <a:stretch>
            <a:fillRect/>
          </a:stretch>
        </p:blipFill>
        <p:spPr>
          <a:xfrm>
            <a:off x="0" y="888150"/>
            <a:ext cx="9144003" cy="4085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S1 - Arsenic Total</a:t>
            </a:r>
            <a:endParaRPr>
              <a:solidFill>
                <a:srgbClr val="000000"/>
              </a:solidFill>
            </a:endParaRPr>
          </a:p>
        </p:txBody>
      </p:sp>
      <p:pic>
        <p:nvPicPr>
          <p:cNvPr id="156" name="Google Shape;156;p23" title="Capture d’écran 2025-06-25 à 14.36.17.png"/>
          <p:cNvPicPr preferRelativeResize="0"/>
          <p:nvPr/>
        </p:nvPicPr>
        <p:blipFill>
          <a:blip r:embed="rId3">
            <a:alphaModFix/>
          </a:blip>
          <a:stretch>
            <a:fillRect/>
          </a:stretch>
        </p:blipFill>
        <p:spPr>
          <a:xfrm>
            <a:off x="0" y="1026905"/>
            <a:ext cx="9144003" cy="4116594"/>
          </a:xfrm>
          <a:prstGeom prst="rect">
            <a:avLst/>
          </a:prstGeom>
          <a:noFill/>
          <a:ln>
            <a:noFill/>
          </a:ln>
        </p:spPr>
      </p:pic>
      <p:sp>
        <p:nvSpPr>
          <p:cNvPr id="157" name="Google Shape;157;p23"/>
          <p:cNvSpPr txBox="1"/>
          <p:nvPr/>
        </p:nvSpPr>
        <p:spPr>
          <a:xfrm>
            <a:off x="569200" y="2908200"/>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50 000</a:t>
            </a:r>
            <a:endParaRPr sz="1100">
              <a:solidFill>
                <a:srgbClr val="FF0000"/>
              </a:solidFill>
              <a:latin typeface="Source Code Pro"/>
              <a:ea typeface="Source Code Pro"/>
              <a:cs typeface="Source Code Pro"/>
              <a:sym typeface="Source Code Pro"/>
            </a:endParaRPr>
          </a:p>
        </p:txBody>
      </p:sp>
      <p:sp>
        <p:nvSpPr>
          <p:cNvPr id="158" name="Google Shape;158;p23"/>
          <p:cNvSpPr txBox="1"/>
          <p:nvPr/>
        </p:nvSpPr>
        <p:spPr>
          <a:xfrm>
            <a:off x="569200" y="1980325"/>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20</a:t>
            </a:r>
            <a:r>
              <a:rPr lang="fr" sz="1100">
                <a:solidFill>
                  <a:srgbClr val="FF0000"/>
                </a:solidFill>
                <a:latin typeface="Source Code Pro"/>
                <a:ea typeface="Source Code Pro"/>
                <a:cs typeface="Source Code Pro"/>
                <a:sym typeface="Source Code Pro"/>
              </a:rPr>
              <a:t>0 000</a:t>
            </a:r>
            <a:endParaRPr sz="1100">
              <a:solidFill>
                <a:srgbClr val="FF0000"/>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Température</a:t>
            </a:r>
            <a:endParaRPr>
              <a:solidFill>
                <a:srgbClr val="000000"/>
              </a:solidFill>
            </a:endParaRPr>
          </a:p>
        </p:txBody>
      </p:sp>
      <p:pic>
        <p:nvPicPr>
          <p:cNvPr id="164" name="Google Shape;164;p24" title="Capture d’écran 2025-06-25 à 13.45.01.png"/>
          <p:cNvPicPr preferRelativeResize="0"/>
          <p:nvPr/>
        </p:nvPicPr>
        <p:blipFill>
          <a:blip r:embed="rId3">
            <a:alphaModFix/>
          </a:blip>
          <a:stretch>
            <a:fillRect/>
          </a:stretch>
        </p:blipFill>
        <p:spPr>
          <a:xfrm>
            <a:off x="0" y="991200"/>
            <a:ext cx="9144003" cy="41522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Température</a:t>
            </a:r>
            <a:endParaRPr>
              <a:solidFill>
                <a:srgbClr val="000000"/>
              </a:solidFill>
            </a:endParaRPr>
          </a:p>
        </p:txBody>
      </p:sp>
      <p:pic>
        <p:nvPicPr>
          <p:cNvPr id="170" name="Google Shape;170;p25" title="Capture d’écran 2025-06-25 à 14.14.20.png"/>
          <p:cNvPicPr preferRelativeResize="0"/>
          <p:nvPr/>
        </p:nvPicPr>
        <p:blipFill>
          <a:blip r:embed="rId3">
            <a:alphaModFix/>
          </a:blip>
          <a:stretch>
            <a:fillRect/>
          </a:stretch>
        </p:blipFill>
        <p:spPr>
          <a:xfrm>
            <a:off x="0" y="1009052"/>
            <a:ext cx="9144003" cy="4134446"/>
          </a:xfrm>
          <a:prstGeom prst="rect">
            <a:avLst/>
          </a:prstGeom>
          <a:noFill/>
          <a:ln>
            <a:noFill/>
          </a:ln>
        </p:spPr>
      </p:pic>
      <p:sp>
        <p:nvSpPr>
          <p:cNvPr id="171" name="Google Shape;171;p25"/>
          <p:cNvSpPr txBox="1"/>
          <p:nvPr/>
        </p:nvSpPr>
        <p:spPr>
          <a:xfrm>
            <a:off x="627275" y="2899275"/>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13</a:t>
            </a:r>
            <a:endParaRPr sz="1100">
              <a:solidFill>
                <a:srgbClr val="FF0000"/>
              </a:solidFill>
              <a:latin typeface="Source Code Pro"/>
              <a:ea typeface="Source Code Pro"/>
              <a:cs typeface="Source Code Pro"/>
              <a:sym typeface="Source Code Pro"/>
            </a:endParaRPr>
          </a:p>
        </p:txBody>
      </p:sp>
      <p:sp>
        <p:nvSpPr>
          <p:cNvPr id="172" name="Google Shape;172;p25"/>
          <p:cNvSpPr txBox="1"/>
          <p:nvPr/>
        </p:nvSpPr>
        <p:spPr>
          <a:xfrm>
            <a:off x="627275" y="2015200"/>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20</a:t>
            </a:r>
            <a:endParaRPr sz="1100">
              <a:solidFill>
                <a:srgbClr val="FF0000"/>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pH</a:t>
            </a:r>
            <a:endParaRPr>
              <a:solidFill>
                <a:srgbClr val="000000"/>
              </a:solidFill>
            </a:endParaRPr>
          </a:p>
        </p:txBody>
      </p:sp>
      <p:pic>
        <p:nvPicPr>
          <p:cNvPr id="178" name="Google Shape;178;p26" title="Capture d’écran 2025-06-25 à 14.19.37.png"/>
          <p:cNvPicPr preferRelativeResize="0"/>
          <p:nvPr/>
        </p:nvPicPr>
        <p:blipFill>
          <a:blip r:embed="rId3">
            <a:alphaModFix/>
          </a:blip>
          <a:stretch>
            <a:fillRect/>
          </a:stretch>
        </p:blipFill>
        <p:spPr>
          <a:xfrm>
            <a:off x="0" y="994708"/>
            <a:ext cx="9144003" cy="40674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pH</a:t>
            </a:r>
            <a:endParaRPr>
              <a:solidFill>
                <a:srgbClr val="000000"/>
              </a:solidFill>
            </a:endParaRPr>
          </a:p>
        </p:txBody>
      </p:sp>
      <p:pic>
        <p:nvPicPr>
          <p:cNvPr id="184" name="Google Shape;184;p27" title="Capture d’écran 2025-06-25 à 14.10.30.png"/>
          <p:cNvPicPr preferRelativeResize="0"/>
          <p:nvPr/>
        </p:nvPicPr>
        <p:blipFill>
          <a:blip r:embed="rId3">
            <a:alphaModFix/>
          </a:blip>
          <a:stretch>
            <a:fillRect/>
          </a:stretch>
        </p:blipFill>
        <p:spPr>
          <a:xfrm>
            <a:off x="0" y="870647"/>
            <a:ext cx="9144003" cy="42728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Arsenic Total</a:t>
            </a:r>
            <a:endParaRPr>
              <a:solidFill>
                <a:srgbClr val="000000"/>
              </a:solidFill>
            </a:endParaRPr>
          </a:p>
        </p:txBody>
      </p:sp>
      <p:pic>
        <p:nvPicPr>
          <p:cNvPr id="190" name="Google Shape;190;p28" title="Capture d’écran 2025-06-25 à 14.07.53.png"/>
          <p:cNvPicPr preferRelativeResize="0"/>
          <p:nvPr/>
        </p:nvPicPr>
        <p:blipFill>
          <a:blip r:embed="rId3">
            <a:alphaModFix/>
          </a:blip>
          <a:stretch>
            <a:fillRect/>
          </a:stretch>
        </p:blipFill>
        <p:spPr>
          <a:xfrm>
            <a:off x="0" y="1000113"/>
            <a:ext cx="9144003" cy="4143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COWG - Plomb</a:t>
            </a:r>
            <a:endParaRPr>
              <a:solidFill>
                <a:srgbClr val="000000"/>
              </a:solidFill>
            </a:endParaRPr>
          </a:p>
        </p:txBody>
      </p:sp>
      <p:pic>
        <p:nvPicPr>
          <p:cNvPr id="196" name="Google Shape;196;p29" title="Capture d’écran 2025-06-25 à 14.16.21.png"/>
          <p:cNvPicPr preferRelativeResize="0"/>
          <p:nvPr/>
        </p:nvPicPr>
        <p:blipFill>
          <a:blip r:embed="rId3">
            <a:alphaModFix/>
          </a:blip>
          <a:stretch>
            <a:fillRect/>
          </a:stretch>
        </p:blipFill>
        <p:spPr>
          <a:xfrm>
            <a:off x="0" y="942076"/>
            <a:ext cx="9144003" cy="4201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Peut-on favoriser une station sur l’autre ?</a:t>
            </a:r>
            <a:endParaRPr>
              <a:solidFill>
                <a:srgbClr val="000000"/>
              </a:solidFill>
            </a:endParaRPr>
          </a:p>
        </p:txBody>
      </p:sp>
      <p:graphicFrame>
        <p:nvGraphicFramePr>
          <p:cNvPr id="202" name="Google Shape;202;p30"/>
          <p:cNvGraphicFramePr/>
          <p:nvPr/>
        </p:nvGraphicFramePr>
        <p:xfrm>
          <a:off x="161425" y="1057600"/>
          <a:ext cx="3000000" cy="3000000"/>
        </p:xfrm>
        <a:graphic>
          <a:graphicData uri="http://schemas.openxmlformats.org/drawingml/2006/table">
            <a:tbl>
              <a:tblPr>
                <a:noFill/>
                <a:tableStyleId>{6EE9C410-5C78-49B3-BD0F-6F1F4BD3AE62}</a:tableStyleId>
              </a:tblPr>
              <a:tblGrid>
                <a:gridCol w="1607500"/>
                <a:gridCol w="1620925"/>
                <a:gridCol w="1604850"/>
                <a:gridCol w="3987875"/>
              </a:tblGrid>
              <a:tr h="441425">
                <a:tc>
                  <a:txBody>
                    <a:bodyPr/>
                    <a:lstStyle/>
                    <a:p>
                      <a:pPr indent="0" lvl="0" marL="0" rtl="0" algn="l">
                        <a:spcBef>
                          <a:spcPts val="0"/>
                        </a:spcBef>
                        <a:spcAft>
                          <a:spcPts val="0"/>
                        </a:spcAft>
                        <a:buNone/>
                      </a:pPr>
                      <a:r>
                        <a:rPr b="1" lang="fr"/>
                        <a:t>Éléments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Test de normalité de Shapiro-Wilk</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sz="1500">
                          <a:solidFill>
                            <a:srgbClr val="1F1F1F"/>
                          </a:solidFill>
                          <a:highlight>
                            <a:srgbClr val="FFFFFF"/>
                          </a:highlight>
                        </a:rPr>
                        <a:t>Test des rangs signés de Wilcoxon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sz="1500">
                          <a:solidFill>
                            <a:srgbClr val="1F1F1F"/>
                          </a:solidFill>
                          <a:highlight>
                            <a:srgbClr val="FFFFFF"/>
                          </a:highlight>
                        </a:rPr>
                        <a:t>Coordonnées de l’équation linéaire</a:t>
                      </a:r>
                      <a:endParaRPr b="1" sz="1500">
                        <a:solidFill>
                          <a:srgbClr val="1F1F1F"/>
                        </a:solidFill>
                        <a:highlight>
                          <a:srgbClr val="FFFFFF"/>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0950">
                <a:tc>
                  <a:txBody>
                    <a:bodyPr/>
                    <a:lstStyle/>
                    <a:p>
                      <a:pPr indent="0" lvl="0" marL="0" rtl="0" algn="l">
                        <a:spcBef>
                          <a:spcPts val="0"/>
                        </a:spcBef>
                        <a:spcAft>
                          <a:spcPts val="0"/>
                        </a:spcAft>
                        <a:buNone/>
                      </a:pPr>
                      <a:r>
                        <a:rPr lang="fr"/>
                        <a:t>Température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a:highlight>
                            <a:srgbClr val="FFFFFF"/>
                          </a:highlight>
                        </a:rPr>
                        <a:t>0.01707</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l">
                        <a:lnSpc>
                          <a:spcPct val="145000"/>
                        </a:lnSpc>
                        <a:spcBef>
                          <a:spcPts val="0"/>
                        </a:spcBef>
                        <a:spcAft>
                          <a:spcPts val="0"/>
                        </a:spcAft>
                        <a:buNone/>
                      </a:pPr>
                      <a:r>
                        <a:rPr lang="fr">
                          <a:highlight>
                            <a:srgbClr val="FFFFFF"/>
                          </a:highlight>
                        </a:rPr>
                        <a:t>0.9379</a:t>
                      </a:r>
                      <a:endParaRPr>
                        <a:highlight>
                          <a:srgbClr val="FFFFFF"/>
                        </a:highlight>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lnSpc>
                          <a:spcPct val="145000"/>
                        </a:lnSpc>
                        <a:spcBef>
                          <a:spcPts val="0"/>
                        </a:spcBef>
                        <a:spcAft>
                          <a:spcPts val="0"/>
                        </a:spcAft>
                        <a:buNone/>
                      </a:pPr>
                      <a:r>
                        <a:rPr lang="fr">
                          <a:highlight>
                            <a:srgbClr val="FFFFFF"/>
                          </a:highlight>
                        </a:rPr>
                        <a:t>S1 = -1.99129 + 1.09014 * COWG</a:t>
                      </a:r>
                      <a:endParaRPr>
                        <a:highlight>
                          <a:srgbClr val="FFFFFF"/>
                        </a:highlight>
                      </a:endParaRPr>
                    </a:p>
                  </a:txBody>
                  <a:tcPr marT="91425" marB="91425" marR="91425" marL="91425">
                    <a:lnT cap="flat" cmpd="sng" w="9525">
                      <a:solidFill>
                        <a:srgbClr val="000000"/>
                      </a:solidFill>
                      <a:prstDash val="solid"/>
                      <a:round/>
                      <a:headEnd len="sm" w="sm" type="none"/>
                      <a:tailEnd len="sm" w="sm" type="none"/>
                    </a:lnT>
                  </a:tcPr>
                </a:tc>
              </a:tr>
              <a:tr h="510950">
                <a:tc>
                  <a:txBody>
                    <a:bodyPr/>
                    <a:lstStyle/>
                    <a:p>
                      <a:pPr indent="0" lvl="0" marL="0" rtl="0" algn="l">
                        <a:spcBef>
                          <a:spcPts val="0"/>
                        </a:spcBef>
                        <a:spcAft>
                          <a:spcPts val="0"/>
                        </a:spcAft>
                        <a:buNone/>
                      </a:pPr>
                      <a:r>
                        <a:rPr lang="fr"/>
                        <a:t>pH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45000"/>
                        </a:lnSpc>
                        <a:spcBef>
                          <a:spcPts val="0"/>
                        </a:spcBef>
                        <a:spcAft>
                          <a:spcPts val="0"/>
                        </a:spcAft>
                        <a:buNone/>
                      </a:pPr>
                      <a:r>
                        <a:rPr lang="fr">
                          <a:highlight>
                            <a:srgbClr val="FFFFFF"/>
                          </a:highlight>
                        </a:rPr>
                        <a:t>1.615e-06</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145000"/>
                        </a:lnSpc>
                        <a:spcBef>
                          <a:spcPts val="0"/>
                        </a:spcBef>
                        <a:spcAft>
                          <a:spcPts val="0"/>
                        </a:spcAft>
                        <a:buNone/>
                      </a:pPr>
                      <a:r>
                        <a:rPr lang="fr">
                          <a:highlight>
                            <a:srgbClr val="FFFFFF"/>
                          </a:highlight>
                        </a:rPr>
                        <a:t>0.8372</a:t>
                      </a:r>
                      <a:endParaRPr>
                        <a:highlight>
                          <a:srgbClr val="FFFFFF"/>
                        </a:highlight>
                      </a:endParaRPr>
                    </a:p>
                  </a:txBody>
                  <a:tcPr marT="91425" marB="91425" marR="91425" marL="91425"/>
                </a:tc>
                <a:tc>
                  <a:txBody>
                    <a:bodyPr/>
                    <a:lstStyle/>
                    <a:p>
                      <a:pPr indent="0" lvl="0" marL="0" rtl="0" algn="l">
                        <a:lnSpc>
                          <a:spcPct val="145000"/>
                        </a:lnSpc>
                        <a:spcBef>
                          <a:spcPts val="0"/>
                        </a:spcBef>
                        <a:spcAft>
                          <a:spcPts val="0"/>
                        </a:spcAft>
                        <a:buNone/>
                      </a:pPr>
                      <a:r>
                        <a:rPr lang="fr">
                          <a:highlight>
                            <a:srgbClr val="FFFFFF"/>
                          </a:highlight>
                        </a:rPr>
                        <a:t>S1 = 2.25653 + 0.33390 * COWG</a:t>
                      </a:r>
                      <a:endParaRPr>
                        <a:highlight>
                          <a:srgbClr val="FFFFFF"/>
                        </a:highlight>
                      </a:endParaRPr>
                    </a:p>
                  </a:txBody>
                  <a:tcPr marT="91425" marB="91425" marR="91425" marL="91425"/>
                </a:tc>
              </a:tr>
              <a:tr h="510950">
                <a:tc>
                  <a:txBody>
                    <a:bodyPr/>
                    <a:lstStyle/>
                    <a:p>
                      <a:pPr indent="0" lvl="0" marL="0" rtl="0" algn="l">
                        <a:spcBef>
                          <a:spcPts val="0"/>
                        </a:spcBef>
                        <a:spcAft>
                          <a:spcPts val="0"/>
                        </a:spcAft>
                        <a:buNone/>
                      </a:pPr>
                      <a:r>
                        <a:rPr lang="fr"/>
                        <a:t>O2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45000"/>
                        </a:lnSpc>
                        <a:spcBef>
                          <a:spcPts val="0"/>
                        </a:spcBef>
                        <a:spcAft>
                          <a:spcPts val="0"/>
                        </a:spcAft>
                        <a:buNone/>
                      </a:pPr>
                      <a:r>
                        <a:rPr lang="fr">
                          <a:highlight>
                            <a:srgbClr val="FFFFFF"/>
                          </a:highlight>
                        </a:rPr>
                        <a:t>0.1818</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145000"/>
                        </a:lnSpc>
                        <a:spcBef>
                          <a:spcPts val="0"/>
                        </a:spcBef>
                        <a:spcAft>
                          <a:spcPts val="0"/>
                        </a:spcAft>
                        <a:buNone/>
                      </a:pPr>
                      <a:r>
                        <a:rPr lang="fr">
                          <a:highlight>
                            <a:srgbClr val="FFFFFF"/>
                          </a:highlight>
                        </a:rPr>
                        <a:t>0.6583</a:t>
                      </a:r>
                      <a:endParaRPr>
                        <a:highlight>
                          <a:srgbClr val="FFFFFF"/>
                        </a:highlight>
                      </a:endParaRPr>
                    </a:p>
                  </a:txBody>
                  <a:tcPr marT="91425" marB="91425" marR="91425" marL="91425"/>
                </a:tc>
                <a:tc>
                  <a:txBody>
                    <a:bodyPr/>
                    <a:lstStyle/>
                    <a:p>
                      <a:pPr indent="0" lvl="0" marL="0" rtl="0" algn="l">
                        <a:lnSpc>
                          <a:spcPct val="145000"/>
                        </a:lnSpc>
                        <a:spcBef>
                          <a:spcPts val="0"/>
                        </a:spcBef>
                        <a:spcAft>
                          <a:spcPts val="0"/>
                        </a:spcAft>
                        <a:buNone/>
                      </a:pPr>
                      <a:r>
                        <a:rPr lang="fr">
                          <a:highlight>
                            <a:srgbClr val="FFFFFF"/>
                          </a:highlight>
                        </a:rPr>
                        <a:t>S1 = 5.23219 + 0.24187 * COWG</a:t>
                      </a:r>
                      <a:endParaRPr>
                        <a:highlight>
                          <a:srgbClr val="FFFFFF"/>
                        </a:highlight>
                      </a:endParaRPr>
                    </a:p>
                  </a:txBody>
                  <a:tcPr marT="91425" marB="91425" marR="91425" marL="91425"/>
                </a:tc>
              </a:tr>
              <a:tr h="489125">
                <a:tc>
                  <a:txBody>
                    <a:bodyPr/>
                    <a:lstStyle/>
                    <a:p>
                      <a:pPr indent="0" lvl="0" marL="0" rtl="0" algn="l">
                        <a:spcBef>
                          <a:spcPts val="0"/>
                        </a:spcBef>
                        <a:spcAft>
                          <a:spcPts val="0"/>
                        </a:spcAft>
                        <a:buNone/>
                      </a:pPr>
                      <a:r>
                        <a:rPr lang="fr"/>
                        <a:t>Arsenic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45000"/>
                        </a:lnSpc>
                        <a:spcBef>
                          <a:spcPts val="0"/>
                        </a:spcBef>
                        <a:spcAft>
                          <a:spcPts val="0"/>
                        </a:spcAft>
                        <a:buNone/>
                      </a:pPr>
                      <a:r>
                        <a:rPr lang="fr">
                          <a:highlight>
                            <a:srgbClr val="FFFFFF"/>
                          </a:highlight>
                        </a:rPr>
                        <a:t>0.001141</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145000"/>
                        </a:lnSpc>
                        <a:spcBef>
                          <a:spcPts val="0"/>
                        </a:spcBef>
                        <a:spcAft>
                          <a:spcPts val="0"/>
                        </a:spcAft>
                        <a:buNone/>
                      </a:pPr>
                      <a:r>
                        <a:rPr lang="fr">
                          <a:highlight>
                            <a:srgbClr val="FFFFFF"/>
                          </a:highlight>
                        </a:rPr>
                        <a:t>0.6528</a:t>
                      </a:r>
                      <a:endParaRPr>
                        <a:highlight>
                          <a:srgbClr val="FFFFFF"/>
                        </a:highlight>
                      </a:endParaRPr>
                    </a:p>
                  </a:txBody>
                  <a:tcPr marT="91425" marB="91425" marR="91425" marL="91425"/>
                </a:tc>
                <a:tc>
                  <a:txBody>
                    <a:bodyPr/>
                    <a:lstStyle/>
                    <a:p>
                      <a:pPr indent="0" lvl="0" marL="0" rtl="0" algn="l">
                        <a:lnSpc>
                          <a:spcPct val="145000"/>
                        </a:lnSpc>
                        <a:spcBef>
                          <a:spcPts val="0"/>
                        </a:spcBef>
                        <a:spcAft>
                          <a:spcPts val="0"/>
                        </a:spcAft>
                        <a:buNone/>
                      </a:pPr>
                      <a:r>
                        <a:rPr lang="fr">
                          <a:highlight>
                            <a:srgbClr val="FFFFFF"/>
                          </a:highlight>
                        </a:rPr>
                        <a:t>S1 = 5.497e+04 + 2.574e-01 * COWG</a:t>
                      </a:r>
                      <a:endParaRPr>
                        <a:highlight>
                          <a:srgbClr val="FFFFFF"/>
                        </a:highlight>
                      </a:endParaRPr>
                    </a:p>
                  </a:txBody>
                  <a:tcPr marT="91425" marB="91425" marR="91425" marL="91425"/>
                </a:tc>
              </a:tr>
              <a:tr h="510950">
                <a:tc>
                  <a:txBody>
                    <a:bodyPr/>
                    <a:lstStyle/>
                    <a:p>
                      <a:pPr indent="0" lvl="0" marL="0" rtl="0" algn="l">
                        <a:spcBef>
                          <a:spcPts val="0"/>
                        </a:spcBef>
                        <a:spcAft>
                          <a:spcPts val="0"/>
                        </a:spcAft>
                        <a:buNone/>
                      </a:pPr>
                      <a:r>
                        <a:rPr lang="fr"/>
                        <a:t>Plomb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45000"/>
                        </a:lnSpc>
                        <a:spcBef>
                          <a:spcPts val="0"/>
                        </a:spcBef>
                        <a:spcAft>
                          <a:spcPts val="0"/>
                        </a:spcAft>
                        <a:buNone/>
                      </a:pPr>
                      <a:r>
                        <a:rPr lang="fr">
                          <a:highlight>
                            <a:srgbClr val="FFFFFF"/>
                          </a:highlight>
                        </a:rPr>
                        <a:t>0.004274</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145000"/>
                        </a:lnSpc>
                        <a:spcBef>
                          <a:spcPts val="0"/>
                        </a:spcBef>
                        <a:spcAft>
                          <a:spcPts val="0"/>
                        </a:spcAft>
                        <a:buNone/>
                      </a:pPr>
                      <a:r>
                        <a:rPr lang="fr">
                          <a:highlight>
                            <a:srgbClr val="FFFFFF"/>
                          </a:highlight>
                        </a:rPr>
                        <a:t>0.5805</a:t>
                      </a:r>
                      <a:endParaRPr>
                        <a:highlight>
                          <a:srgbClr val="FFFFFF"/>
                        </a:highlight>
                      </a:endParaRPr>
                    </a:p>
                  </a:txBody>
                  <a:tcPr marT="91425" marB="91425" marR="91425" marL="91425"/>
                </a:tc>
                <a:tc>
                  <a:txBody>
                    <a:bodyPr/>
                    <a:lstStyle/>
                    <a:p>
                      <a:pPr indent="0" lvl="0" marL="0" rtl="0" algn="l">
                        <a:lnSpc>
                          <a:spcPct val="145000"/>
                        </a:lnSpc>
                        <a:spcBef>
                          <a:spcPts val="0"/>
                        </a:spcBef>
                        <a:spcAft>
                          <a:spcPts val="0"/>
                        </a:spcAft>
                        <a:buNone/>
                      </a:pPr>
                      <a:r>
                        <a:rPr lang="fr">
                          <a:highlight>
                            <a:srgbClr val="FFFFFF"/>
                          </a:highlight>
                        </a:rPr>
                        <a:t>S1 = 439.94716 + 0.26614 * COWG</a:t>
                      </a:r>
                      <a:endParaRPr>
                        <a:highlight>
                          <a:srgbClr val="FFFFFF"/>
                        </a:highlight>
                      </a:endParaRPr>
                    </a:p>
                  </a:txBody>
                  <a:tcPr marT="91425" marB="91425" marR="91425" marL="91425"/>
                </a:tc>
              </a:tr>
              <a:tr h="510950">
                <a:tc>
                  <a:txBody>
                    <a:bodyPr/>
                    <a:lstStyle/>
                    <a:p>
                      <a:pPr indent="0" lvl="0" marL="0" rtl="0" algn="l">
                        <a:spcBef>
                          <a:spcPts val="0"/>
                        </a:spcBef>
                        <a:spcAft>
                          <a:spcPts val="0"/>
                        </a:spcAft>
                        <a:buNone/>
                      </a:pPr>
                      <a:r>
                        <a:rPr lang="fr"/>
                        <a:t>Zinc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45000"/>
                        </a:lnSpc>
                        <a:spcBef>
                          <a:spcPts val="0"/>
                        </a:spcBef>
                        <a:spcAft>
                          <a:spcPts val="0"/>
                        </a:spcAft>
                        <a:buNone/>
                      </a:pPr>
                      <a:r>
                        <a:rPr lang="fr">
                          <a:highlight>
                            <a:srgbClr val="FFFFFF"/>
                          </a:highlight>
                        </a:rPr>
                        <a:t>4.13e-05</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lnSpc>
                          <a:spcPct val="145000"/>
                        </a:lnSpc>
                        <a:spcBef>
                          <a:spcPts val="0"/>
                        </a:spcBef>
                        <a:spcAft>
                          <a:spcPts val="0"/>
                        </a:spcAft>
                        <a:buNone/>
                      </a:pPr>
                      <a:r>
                        <a:rPr lang="fr">
                          <a:highlight>
                            <a:srgbClr val="FFFFFF"/>
                          </a:highlight>
                        </a:rPr>
                        <a:t>0.6757</a:t>
                      </a:r>
                      <a:endParaRPr/>
                    </a:p>
                  </a:txBody>
                  <a:tcPr marT="91425" marB="91425" marR="91425" marL="91425"/>
                </a:tc>
                <a:tc>
                  <a:txBody>
                    <a:bodyPr/>
                    <a:lstStyle/>
                    <a:p>
                      <a:pPr indent="0" lvl="0" marL="0" rtl="0" algn="l">
                        <a:lnSpc>
                          <a:spcPct val="145000"/>
                        </a:lnSpc>
                        <a:spcBef>
                          <a:spcPts val="0"/>
                        </a:spcBef>
                        <a:spcAft>
                          <a:spcPts val="0"/>
                        </a:spcAft>
                        <a:buNone/>
                      </a:pPr>
                      <a:r>
                        <a:rPr lang="fr">
                          <a:highlight>
                            <a:srgbClr val="FFFFFF"/>
                          </a:highlight>
                        </a:rPr>
                        <a:t>S1 = 3.052e+03 + 6.269e-01 * COWG</a:t>
                      </a:r>
                      <a:endParaRPr>
                        <a:highlight>
                          <a:srgbClr val="FFFFFF"/>
                        </a:highlight>
                      </a:endParaRPr>
                    </a:p>
                  </a:txBody>
                  <a:tcPr marT="91425" marB="91425" marR="91425" marL="91425"/>
                </a:tc>
              </a:tr>
            </a:tbl>
          </a:graphicData>
        </a:graphic>
      </p:graphicFrame>
      <p:cxnSp>
        <p:nvCxnSpPr>
          <p:cNvPr id="203" name="Google Shape;203;p30"/>
          <p:cNvCxnSpPr/>
          <p:nvPr/>
        </p:nvCxnSpPr>
        <p:spPr>
          <a:xfrm flipH="1" rot="10800000">
            <a:off x="1768913" y="1951450"/>
            <a:ext cx="1611300" cy="474300"/>
          </a:xfrm>
          <a:prstGeom prst="straightConnector1">
            <a:avLst/>
          </a:prstGeom>
          <a:noFill/>
          <a:ln cap="flat" cmpd="sng" w="9525">
            <a:solidFill>
              <a:srgbClr val="FF0000"/>
            </a:solidFill>
            <a:prstDash val="solid"/>
            <a:round/>
            <a:headEnd len="med" w="med" type="none"/>
            <a:tailEnd len="med" w="med" type="none"/>
          </a:ln>
        </p:spPr>
      </p:cxnSp>
      <p:cxnSp>
        <p:nvCxnSpPr>
          <p:cNvPr id="204" name="Google Shape;204;p30"/>
          <p:cNvCxnSpPr/>
          <p:nvPr/>
        </p:nvCxnSpPr>
        <p:spPr>
          <a:xfrm flipH="1" rot="10800000">
            <a:off x="1768913" y="2439275"/>
            <a:ext cx="1611300" cy="499200"/>
          </a:xfrm>
          <a:prstGeom prst="straightConnector1">
            <a:avLst/>
          </a:prstGeom>
          <a:noFill/>
          <a:ln cap="flat" cmpd="sng" w="9525">
            <a:solidFill>
              <a:srgbClr val="FF0000"/>
            </a:solidFill>
            <a:prstDash val="solid"/>
            <a:round/>
            <a:headEnd len="med" w="med" type="none"/>
            <a:tailEnd len="med" w="med" type="none"/>
          </a:ln>
        </p:spPr>
      </p:cxnSp>
      <p:cxnSp>
        <p:nvCxnSpPr>
          <p:cNvPr id="205" name="Google Shape;205;p30"/>
          <p:cNvCxnSpPr/>
          <p:nvPr/>
        </p:nvCxnSpPr>
        <p:spPr>
          <a:xfrm flipH="1" rot="10800000">
            <a:off x="1768913" y="3461400"/>
            <a:ext cx="1623000" cy="492900"/>
          </a:xfrm>
          <a:prstGeom prst="straightConnector1">
            <a:avLst/>
          </a:prstGeom>
          <a:noFill/>
          <a:ln cap="flat" cmpd="sng" w="9525">
            <a:solidFill>
              <a:srgbClr val="FF0000"/>
            </a:solidFill>
            <a:prstDash val="solid"/>
            <a:round/>
            <a:headEnd len="med" w="med" type="none"/>
            <a:tailEnd len="med" w="med" type="none"/>
          </a:ln>
        </p:spPr>
      </p:cxnSp>
      <p:cxnSp>
        <p:nvCxnSpPr>
          <p:cNvPr id="206" name="Google Shape;206;p30"/>
          <p:cNvCxnSpPr/>
          <p:nvPr/>
        </p:nvCxnSpPr>
        <p:spPr>
          <a:xfrm flipH="1" rot="10800000">
            <a:off x="1768913" y="3960900"/>
            <a:ext cx="1634400" cy="492900"/>
          </a:xfrm>
          <a:prstGeom prst="straightConnector1">
            <a:avLst/>
          </a:prstGeom>
          <a:noFill/>
          <a:ln cap="flat" cmpd="sng" w="9525">
            <a:solidFill>
              <a:srgbClr val="FF0000"/>
            </a:solidFill>
            <a:prstDash val="solid"/>
            <a:round/>
            <a:headEnd len="med" w="med" type="none"/>
            <a:tailEnd len="med" w="med" type="none"/>
          </a:ln>
        </p:spPr>
      </p:cxnSp>
      <p:cxnSp>
        <p:nvCxnSpPr>
          <p:cNvPr id="207" name="Google Shape;207;p30"/>
          <p:cNvCxnSpPr/>
          <p:nvPr/>
        </p:nvCxnSpPr>
        <p:spPr>
          <a:xfrm flipH="1" rot="10800000">
            <a:off x="1768913" y="4472100"/>
            <a:ext cx="1623000" cy="487800"/>
          </a:xfrm>
          <a:prstGeom prst="straightConnector1">
            <a:avLst/>
          </a:prstGeom>
          <a:noFill/>
          <a:ln cap="flat" cmpd="sng" w="9525">
            <a:solidFill>
              <a:srgbClr val="FF0000"/>
            </a:solidFill>
            <a:prstDash val="solid"/>
            <a:round/>
            <a:headEnd len="med" w="med" type="none"/>
            <a:tailEnd len="med" w="med" type="none"/>
          </a:ln>
        </p:spPr>
      </p:cxnSp>
      <p:sp>
        <p:nvSpPr>
          <p:cNvPr id="208" name="Google Shape;208;p30"/>
          <p:cNvSpPr txBox="1"/>
          <p:nvPr/>
        </p:nvSpPr>
        <p:spPr>
          <a:xfrm rot="-852007">
            <a:off x="1778837" y="2968909"/>
            <a:ext cx="2060664" cy="33848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FF0000"/>
                </a:solidFill>
              </a:rPr>
              <a:t>mais variances différentes !</a:t>
            </a:r>
            <a:endParaRPr sz="10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Questions</a:t>
            </a:r>
            <a:endParaRPr>
              <a:solidFill>
                <a:srgbClr val="000000"/>
              </a:solidFill>
            </a:endParaRPr>
          </a:p>
        </p:txBody>
      </p:sp>
      <p:sp>
        <p:nvSpPr>
          <p:cNvPr id="214" name="Google Shape;214;p31"/>
          <p:cNvSpPr txBox="1"/>
          <p:nvPr/>
        </p:nvSpPr>
        <p:spPr>
          <a:xfrm>
            <a:off x="309000" y="1417175"/>
            <a:ext cx="85260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Source Code Pro"/>
              <a:buChar char="-"/>
            </a:pPr>
            <a:r>
              <a:rPr lang="fr" sz="1800">
                <a:solidFill>
                  <a:schemeClr val="dk2"/>
                </a:solidFill>
                <a:latin typeface="Source Code Pro"/>
                <a:ea typeface="Source Code Pro"/>
                <a:cs typeface="Source Code Pro"/>
                <a:sym typeface="Source Code Pro"/>
              </a:rPr>
              <a:t>Y a-t-il des données d’éléments traces très récentes pour tester ces intervalles de prédiction ?</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a:p>
            <a:pPr indent="-342900" lvl="0" marL="457200" rtl="0" algn="l">
              <a:spcBef>
                <a:spcPts val="0"/>
              </a:spcBef>
              <a:spcAft>
                <a:spcPts val="0"/>
              </a:spcAft>
              <a:buClr>
                <a:schemeClr val="dk2"/>
              </a:buClr>
              <a:buSzPts val="1800"/>
              <a:buFont typeface="Source Code Pro"/>
              <a:buChar char="-"/>
            </a:pPr>
            <a:r>
              <a:rPr lang="fr" sz="1800">
                <a:solidFill>
                  <a:schemeClr val="dk2"/>
                </a:solidFill>
                <a:latin typeface="Source Code Pro"/>
                <a:ea typeface="Source Code Pro"/>
                <a:cs typeface="Source Code Pro"/>
                <a:sym typeface="Source Code Pro"/>
              </a:rPr>
              <a:t>Êtes-vous d’accord avec les résultats précédents : sont-ils logiques du point de vue de la Chimie </a:t>
            </a:r>
            <a:endParaRPr sz="1800">
              <a:solidFill>
                <a:schemeClr val="dk2"/>
              </a:solidFill>
              <a:latin typeface="Source Code Pro"/>
              <a:ea typeface="Source Code Pro"/>
              <a:cs typeface="Source Code Pro"/>
              <a:sym typeface="Source Code Pro"/>
            </a:endParaRPr>
          </a:p>
          <a:p>
            <a:pPr indent="0" lvl="0" marL="457200" rtl="0" algn="l">
              <a:spcBef>
                <a:spcPts val="0"/>
              </a:spcBef>
              <a:spcAft>
                <a:spcPts val="0"/>
              </a:spcAft>
              <a:buNone/>
            </a:pPr>
            <a:r>
              <a:rPr lang="fr" sz="1800">
                <a:solidFill>
                  <a:schemeClr val="dk2"/>
                </a:solidFill>
                <a:latin typeface="Source Code Pro"/>
                <a:ea typeface="Source Code Pro"/>
                <a:cs typeface="Source Code Pro"/>
                <a:sym typeface="Source Code Pro"/>
              </a:rPr>
              <a:t>et les statistiques de test ont-elles été correctement interprétées ?</a:t>
            </a:r>
            <a:endParaRPr sz="18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a:p>
            <a:pPr indent="-342900" lvl="0" marL="457200" rtl="0" algn="l">
              <a:spcBef>
                <a:spcPts val="0"/>
              </a:spcBef>
              <a:spcAft>
                <a:spcPts val="0"/>
              </a:spcAft>
              <a:buClr>
                <a:schemeClr val="dk2"/>
              </a:buClr>
              <a:buSzPts val="1800"/>
              <a:buFont typeface="Source Code Pro"/>
              <a:buChar char="-"/>
            </a:pPr>
            <a:r>
              <a:rPr lang="fr" sz="1800">
                <a:solidFill>
                  <a:schemeClr val="dk2"/>
                </a:solidFill>
                <a:latin typeface="Source Code Pro"/>
                <a:ea typeface="Source Code Pro"/>
                <a:cs typeface="Source Code Pro"/>
                <a:sym typeface="Source Code Pro"/>
              </a:rPr>
              <a:t>Une piste pour la suite ou des questions à explorer ?</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Un lien entre la pluie et…? - Station S1</a:t>
            </a:r>
            <a:endParaRPr>
              <a:solidFill>
                <a:srgbClr val="000000"/>
              </a:solidFill>
            </a:endParaRPr>
          </a:p>
        </p:txBody>
      </p:sp>
      <p:graphicFrame>
        <p:nvGraphicFramePr>
          <p:cNvPr id="74" name="Google Shape;74;p14"/>
          <p:cNvGraphicFramePr/>
          <p:nvPr/>
        </p:nvGraphicFramePr>
        <p:xfrm>
          <a:off x="0" y="907575"/>
          <a:ext cx="3000000" cy="3000000"/>
        </p:xfrm>
        <a:graphic>
          <a:graphicData uri="http://schemas.openxmlformats.org/drawingml/2006/table">
            <a:tbl>
              <a:tblPr>
                <a:noFill/>
                <a:tableStyleId>{6EE9C410-5C78-49B3-BD0F-6F1F4BD3AE62}</a:tableStyleId>
              </a:tblPr>
              <a:tblGrid>
                <a:gridCol w="1524000"/>
                <a:gridCol w="1524000"/>
                <a:gridCol w="1524000"/>
                <a:gridCol w="1524000"/>
                <a:gridCol w="1524000"/>
                <a:gridCol w="1524000"/>
              </a:tblGrid>
              <a:tr h="618375">
                <a:tc>
                  <a:txBody>
                    <a:bodyPr/>
                    <a:lstStyle/>
                    <a:p>
                      <a:pPr indent="0" lvl="0" marL="0" rtl="0" algn="l">
                        <a:spcBef>
                          <a:spcPts val="0"/>
                        </a:spcBef>
                        <a:spcAft>
                          <a:spcPts val="0"/>
                        </a:spcAft>
                        <a:buNone/>
                      </a:pPr>
                      <a:r>
                        <a:rPr b="1" lang="fr"/>
                        <a:t>Éléments traces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Au</a:t>
                      </a:r>
                      <a:r>
                        <a:rPr b="1" lang="fr"/>
                        <a:t> temps T</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Au temps T-1</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Au temps T-2</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Au temps T-3</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Au temp T-4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1950">
                <a:tc>
                  <a:txBody>
                    <a:bodyPr/>
                    <a:lstStyle/>
                    <a:p>
                      <a:pPr indent="0" lvl="0" marL="0" rtl="0" algn="l">
                        <a:spcBef>
                          <a:spcPts val="0"/>
                        </a:spcBef>
                        <a:spcAft>
                          <a:spcPts val="0"/>
                        </a:spcAft>
                        <a:buNone/>
                      </a:pPr>
                      <a:r>
                        <a:rPr lang="fr"/>
                        <a:t>Aluminium</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fr"/>
                        <a:t>(</a:t>
                      </a:r>
                      <a:r>
                        <a:rPr lang="fr"/>
                        <a:t>-) 7%</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fr"/>
                        <a:t>(-) 44%</a:t>
                      </a:r>
                      <a:endParaRPr/>
                    </a:p>
                  </a:txBody>
                  <a:tcPr marT="91425" marB="91425" marR="91425" marL="91425">
                    <a:lnT cap="flat" cmpd="sng" w="9525">
                      <a:solidFill>
                        <a:srgbClr val="000000"/>
                      </a:solidFill>
                      <a:prstDash val="solid"/>
                      <a:round/>
                      <a:headEnd len="sm" w="sm" type="none"/>
                      <a:tailEnd len="sm" w="sm" type="none"/>
                    </a:lnT>
                    <a:solidFill>
                      <a:schemeClr val="accent6"/>
                    </a:solidFill>
                  </a:tcPr>
                </a:tc>
                <a:tc>
                  <a:txBody>
                    <a:bodyPr/>
                    <a:lstStyle/>
                    <a:p>
                      <a:pPr indent="0" lvl="0" marL="0" rtl="0" algn="l">
                        <a:spcBef>
                          <a:spcPts val="0"/>
                        </a:spcBef>
                        <a:spcAft>
                          <a:spcPts val="0"/>
                        </a:spcAft>
                        <a:buNone/>
                      </a:pPr>
                      <a:r>
                        <a:rPr lang="fr"/>
                        <a:t>(+) 3%</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fr"/>
                        <a:t>(+) 11%</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fr"/>
                        <a:t>(+) 13%</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r>
              <a:tr h="401950">
                <a:tc>
                  <a:txBody>
                    <a:bodyPr/>
                    <a:lstStyle/>
                    <a:p>
                      <a:pPr indent="0" lvl="0" marL="0" rtl="0" algn="l">
                        <a:spcBef>
                          <a:spcPts val="0"/>
                        </a:spcBef>
                        <a:spcAft>
                          <a:spcPts val="0"/>
                        </a:spcAft>
                        <a:buNone/>
                      </a:pPr>
                      <a:r>
                        <a:rPr lang="fr"/>
                        <a:t>Antimoine</a:t>
                      </a:r>
                      <a:endParaRPr/>
                    </a:p>
                  </a:txBody>
                  <a:tcPr marT="91425" marB="91425" marR="91425" marL="91425"/>
                </a:tc>
                <a:tc>
                  <a:txBody>
                    <a:bodyPr/>
                    <a:lstStyle/>
                    <a:p>
                      <a:pPr indent="0" lvl="0" marL="0" rtl="0" algn="l">
                        <a:spcBef>
                          <a:spcPts val="0"/>
                        </a:spcBef>
                        <a:spcAft>
                          <a:spcPts val="0"/>
                        </a:spcAft>
                        <a:buNone/>
                      </a:pPr>
                      <a:r>
                        <a:rPr lang="fr"/>
                        <a:t>(-) 13%</a:t>
                      </a:r>
                      <a:endParaRPr/>
                    </a:p>
                  </a:txBody>
                  <a:tcPr marT="91425" marB="91425" marR="91425" marL="91425"/>
                </a:tc>
                <a:tc>
                  <a:txBody>
                    <a:bodyPr/>
                    <a:lstStyle/>
                    <a:p>
                      <a:pPr indent="0" lvl="0" marL="0" rtl="0" algn="l">
                        <a:spcBef>
                          <a:spcPts val="0"/>
                        </a:spcBef>
                        <a:spcAft>
                          <a:spcPts val="0"/>
                        </a:spcAft>
                        <a:buNone/>
                      </a:pPr>
                      <a:r>
                        <a:rPr lang="fr"/>
                        <a:t>(-) 16%</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2%</a:t>
                      </a:r>
                      <a:endParaRPr/>
                    </a:p>
                  </a:txBody>
                  <a:tcPr marT="91425" marB="91425" marR="91425" marL="91425"/>
                </a:tc>
                <a:tc>
                  <a:txBody>
                    <a:bodyPr/>
                    <a:lstStyle/>
                    <a:p>
                      <a:pPr indent="0" lvl="0" marL="0" rtl="0" algn="l">
                        <a:spcBef>
                          <a:spcPts val="0"/>
                        </a:spcBef>
                        <a:spcAft>
                          <a:spcPts val="0"/>
                        </a:spcAft>
                        <a:buNone/>
                      </a:pPr>
                      <a:r>
                        <a:rPr lang="fr"/>
                        <a:t>(+) 1%</a:t>
                      </a:r>
                      <a:endParaRPr/>
                    </a:p>
                  </a:txBody>
                  <a:tcPr marT="91425" marB="91425" marR="91425" marL="91425"/>
                </a:tc>
                <a:tc>
                  <a:txBody>
                    <a:bodyPr/>
                    <a:lstStyle/>
                    <a:p>
                      <a:pPr indent="0" lvl="0" marL="0" rtl="0" algn="l">
                        <a:spcBef>
                          <a:spcPts val="0"/>
                        </a:spcBef>
                        <a:spcAft>
                          <a:spcPts val="0"/>
                        </a:spcAft>
                        <a:buNone/>
                      </a:pPr>
                      <a:r>
                        <a:rPr lang="fr"/>
                        <a:t>(-) 6%</a:t>
                      </a:r>
                      <a:endParaRPr/>
                    </a:p>
                  </a:txBody>
                  <a:tcPr marT="91425" marB="91425" marR="91425" marL="91425"/>
                </a:tc>
              </a:tr>
              <a:tr h="401950">
                <a:tc>
                  <a:txBody>
                    <a:bodyPr/>
                    <a:lstStyle/>
                    <a:p>
                      <a:pPr indent="0" lvl="0" marL="0" rtl="0" algn="l">
                        <a:spcBef>
                          <a:spcPts val="0"/>
                        </a:spcBef>
                        <a:spcAft>
                          <a:spcPts val="0"/>
                        </a:spcAft>
                        <a:buNone/>
                      </a:pPr>
                      <a:r>
                        <a:rPr lang="fr"/>
                        <a:t>Arsenic </a:t>
                      </a:r>
                      <a:endParaRPr/>
                    </a:p>
                  </a:txBody>
                  <a:tcPr marT="91425" marB="91425" marR="91425" marL="91425"/>
                </a:tc>
                <a:tc>
                  <a:txBody>
                    <a:bodyPr/>
                    <a:lstStyle/>
                    <a:p>
                      <a:pPr indent="0" lvl="0" marL="0" rtl="0" algn="l">
                        <a:spcBef>
                          <a:spcPts val="0"/>
                        </a:spcBef>
                        <a:spcAft>
                          <a:spcPts val="0"/>
                        </a:spcAft>
                        <a:buNone/>
                      </a:pPr>
                      <a:r>
                        <a:rPr lang="fr"/>
                        <a:t>(-) 30%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16%</a:t>
                      </a:r>
                      <a:endParaRPr/>
                    </a:p>
                  </a:txBody>
                  <a:tcPr marT="91425" marB="91425" marR="91425" marL="91425"/>
                </a:tc>
                <a:tc>
                  <a:txBody>
                    <a:bodyPr/>
                    <a:lstStyle/>
                    <a:p>
                      <a:pPr indent="0" lvl="0" marL="0" rtl="0" algn="l">
                        <a:spcBef>
                          <a:spcPts val="0"/>
                        </a:spcBef>
                        <a:spcAft>
                          <a:spcPts val="0"/>
                        </a:spcAft>
                        <a:buNone/>
                      </a:pPr>
                      <a:r>
                        <a:rPr lang="fr"/>
                        <a:t>(-) 16%</a:t>
                      </a:r>
                      <a:endParaRPr/>
                    </a:p>
                  </a:txBody>
                  <a:tcPr marT="91425" marB="91425" marR="91425" marL="91425"/>
                </a:tc>
                <a:tc>
                  <a:txBody>
                    <a:bodyPr/>
                    <a:lstStyle/>
                    <a:p>
                      <a:pPr indent="0" lvl="0" marL="0" rtl="0" algn="l">
                        <a:spcBef>
                          <a:spcPts val="0"/>
                        </a:spcBef>
                        <a:spcAft>
                          <a:spcPts val="0"/>
                        </a:spcAft>
                        <a:buNone/>
                      </a:pPr>
                      <a:r>
                        <a:rPr lang="fr"/>
                        <a:t>(-) 9%</a:t>
                      </a:r>
                      <a:endParaRPr/>
                    </a:p>
                  </a:txBody>
                  <a:tcPr marT="91425" marB="91425" marR="91425" marL="91425"/>
                </a:tc>
                <a:tc>
                  <a:txBody>
                    <a:bodyPr/>
                    <a:lstStyle/>
                    <a:p>
                      <a:pPr indent="0" lvl="0" marL="0" rtl="0" algn="l">
                        <a:spcBef>
                          <a:spcPts val="0"/>
                        </a:spcBef>
                        <a:spcAft>
                          <a:spcPts val="0"/>
                        </a:spcAft>
                        <a:buNone/>
                      </a:pPr>
                      <a:r>
                        <a:rPr lang="fr"/>
                        <a:t>(-) 8%</a:t>
                      </a:r>
                      <a:endParaRPr/>
                    </a:p>
                  </a:txBody>
                  <a:tcPr marT="91425" marB="91425" marR="91425" marL="91425"/>
                </a:tc>
              </a:tr>
              <a:tr h="401950">
                <a:tc>
                  <a:txBody>
                    <a:bodyPr/>
                    <a:lstStyle/>
                    <a:p>
                      <a:pPr indent="0" lvl="0" marL="0" rtl="0" algn="l">
                        <a:spcBef>
                          <a:spcPts val="0"/>
                        </a:spcBef>
                        <a:spcAft>
                          <a:spcPts val="0"/>
                        </a:spcAft>
                        <a:buNone/>
                      </a:pPr>
                      <a:r>
                        <a:rPr lang="fr"/>
                        <a:t>Cadmium</a:t>
                      </a:r>
                      <a:endParaRPr/>
                    </a:p>
                  </a:txBody>
                  <a:tcPr marT="91425" marB="91425" marR="91425" marL="91425"/>
                </a:tc>
                <a:tc>
                  <a:txBody>
                    <a:bodyPr/>
                    <a:lstStyle/>
                    <a:p>
                      <a:pPr indent="0" lvl="0" marL="0" rtl="0" algn="l">
                        <a:spcBef>
                          <a:spcPts val="0"/>
                        </a:spcBef>
                        <a:spcAft>
                          <a:spcPts val="0"/>
                        </a:spcAft>
                        <a:buNone/>
                      </a:pPr>
                      <a:r>
                        <a:rPr lang="fr"/>
                        <a:t>(-) 29%</a:t>
                      </a:r>
                      <a:endParaRPr/>
                    </a:p>
                  </a:txBody>
                  <a:tcPr marT="91425" marB="91425" marR="91425" marL="91425"/>
                </a:tc>
                <a:tc>
                  <a:txBody>
                    <a:bodyPr/>
                    <a:lstStyle/>
                    <a:p>
                      <a:pPr indent="0" lvl="0" marL="0" rtl="0" algn="l">
                        <a:spcBef>
                          <a:spcPts val="0"/>
                        </a:spcBef>
                        <a:spcAft>
                          <a:spcPts val="0"/>
                        </a:spcAft>
                        <a:buNone/>
                      </a:pPr>
                      <a:r>
                        <a:rPr lang="fr"/>
                        <a:t>(-) 34%</a:t>
                      </a:r>
                      <a:endParaRPr/>
                    </a:p>
                  </a:txBody>
                  <a:tcPr marT="91425" marB="91425" marR="91425" marL="91425">
                    <a:lnB cap="flat" cmpd="sng" w="9525">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fr"/>
                        <a:t>(-) 18%</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13%</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10%</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Cobalt</a:t>
                      </a:r>
                      <a:endParaRPr/>
                    </a:p>
                  </a:txBody>
                  <a:tcPr marT="91425" marB="91425" marR="91425" marL="91425"/>
                </a:tc>
                <a:tc>
                  <a:txBody>
                    <a:bodyPr/>
                    <a:lstStyle/>
                    <a:p>
                      <a:pPr indent="0" lvl="0" marL="0" rtl="0" algn="l">
                        <a:spcBef>
                          <a:spcPts val="0"/>
                        </a:spcBef>
                        <a:spcAft>
                          <a:spcPts val="0"/>
                        </a:spcAft>
                        <a:buNone/>
                      </a:pPr>
                      <a:r>
                        <a:rPr lang="fr"/>
                        <a:t>(-) 20%</a:t>
                      </a:r>
                      <a:endParaRPr/>
                    </a:p>
                  </a:txBody>
                  <a:tcPr marT="91425" marB="91425" marR="91425" marL="91425">
                    <a:lnR cap="flat" cmpd="sng" w="9525">
                      <a:solidFill>
                        <a:schemeClr val="lt2"/>
                      </a:solidFill>
                      <a:prstDash val="solid"/>
                      <a:round/>
                      <a:headEnd len="sm" w="sm" type="none"/>
                      <a:tailEnd len="sm" w="sm" type="none"/>
                    </a:lnR>
                  </a:tcPr>
                </a:tc>
                <a:tc>
                  <a:txBody>
                    <a:bodyPr/>
                    <a:lstStyle/>
                    <a:p>
                      <a:pPr indent="0" lvl="0" marL="0" rtl="0" algn="l">
                        <a:spcBef>
                          <a:spcPts val="0"/>
                        </a:spcBef>
                        <a:spcAft>
                          <a:spcPts val="0"/>
                        </a:spcAft>
                        <a:buNone/>
                      </a:pPr>
                      <a:r>
                        <a:rPr lang="fr"/>
                        <a:t>(-) 29%</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fr"/>
                        <a:t>(-) 27%</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l">
                        <a:spcBef>
                          <a:spcPts val="0"/>
                        </a:spcBef>
                        <a:spcAft>
                          <a:spcPts val="0"/>
                        </a:spcAft>
                        <a:buNone/>
                      </a:pPr>
                      <a:r>
                        <a:rPr lang="fr"/>
                        <a:t>(-) 17%</a:t>
                      </a:r>
                      <a:endParaRPr/>
                    </a:p>
                  </a:txBody>
                  <a:tcPr marT="91425" marB="91425" marR="91425" marL="91425"/>
                </a:tc>
                <a:tc>
                  <a:txBody>
                    <a:bodyPr/>
                    <a:lstStyle/>
                    <a:p>
                      <a:pPr indent="0" lvl="0" marL="0" rtl="0" algn="l">
                        <a:spcBef>
                          <a:spcPts val="0"/>
                        </a:spcBef>
                        <a:spcAft>
                          <a:spcPts val="0"/>
                        </a:spcAft>
                        <a:buNone/>
                      </a:pPr>
                      <a:r>
                        <a:rPr lang="fr"/>
                        <a:t>(-) 3%</a:t>
                      </a:r>
                      <a:endParaRPr/>
                    </a:p>
                  </a:txBody>
                  <a:tcPr marT="91425" marB="91425" marR="91425" marL="91425"/>
                </a:tc>
              </a:tr>
              <a:tr h="401950">
                <a:tc>
                  <a:txBody>
                    <a:bodyPr/>
                    <a:lstStyle/>
                    <a:p>
                      <a:pPr indent="0" lvl="0" marL="0" rtl="0" algn="l">
                        <a:spcBef>
                          <a:spcPts val="0"/>
                        </a:spcBef>
                        <a:spcAft>
                          <a:spcPts val="0"/>
                        </a:spcAft>
                        <a:buNone/>
                      </a:pPr>
                      <a:r>
                        <a:rPr lang="fr"/>
                        <a:t>Cuivre</a:t>
                      </a:r>
                      <a:endParaRPr/>
                    </a:p>
                  </a:txBody>
                  <a:tcPr marT="91425" marB="91425" marR="91425" marL="91425"/>
                </a:tc>
                <a:tc>
                  <a:txBody>
                    <a:bodyPr/>
                    <a:lstStyle/>
                    <a:p>
                      <a:pPr indent="0" lvl="0" marL="0" rtl="0" algn="l">
                        <a:spcBef>
                          <a:spcPts val="0"/>
                        </a:spcBef>
                        <a:spcAft>
                          <a:spcPts val="0"/>
                        </a:spcAft>
                        <a:buNone/>
                      </a:pPr>
                      <a:r>
                        <a:rPr lang="fr"/>
                        <a:t>(+) 44%</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4%</a:t>
                      </a:r>
                      <a:endParaRPr/>
                    </a:p>
                  </a:txBody>
                  <a:tcPr marT="91425" marB="91425" marR="91425" marL="91425">
                    <a:lnT cap="flat" cmpd="sng" w="9525">
                      <a:solidFill>
                        <a:schemeClr val="lt2"/>
                      </a:solidFill>
                      <a:prstDash val="solid"/>
                      <a:round/>
                      <a:headEnd len="sm" w="sm" type="none"/>
                      <a:tailEnd len="sm" w="sm" type="none"/>
                    </a:lnT>
                  </a:tcPr>
                </a:tc>
                <a:tc>
                  <a:txBody>
                    <a:bodyPr/>
                    <a:lstStyle/>
                    <a:p>
                      <a:pPr indent="0" lvl="0" marL="0" rtl="0" algn="l">
                        <a:spcBef>
                          <a:spcPts val="0"/>
                        </a:spcBef>
                        <a:spcAft>
                          <a:spcPts val="0"/>
                        </a:spcAft>
                        <a:buNone/>
                      </a:pPr>
                      <a:r>
                        <a:rPr lang="fr"/>
                        <a:t>(+) 12%</a:t>
                      </a:r>
                      <a:endParaRPr/>
                    </a:p>
                  </a:txBody>
                  <a:tcPr marT="91425" marB="91425" marR="91425" marL="91425"/>
                </a:tc>
                <a:tc>
                  <a:txBody>
                    <a:bodyPr/>
                    <a:lstStyle/>
                    <a:p>
                      <a:pPr indent="0" lvl="0" marL="0" rtl="0" algn="l">
                        <a:spcBef>
                          <a:spcPts val="0"/>
                        </a:spcBef>
                        <a:spcAft>
                          <a:spcPts val="0"/>
                        </a:spcAft>
                        <a:buNone/>
                      </a:pPr>
                      <a:r>
                        <a:rPr lang="fr"/>
                        <a:t>(-) 1%</a:t>
                      </a:r>
                      <a:endParaRPr/>
                    </a:p>
                  </a:txBody>
                  <a:tcPr marT="91425" marB="91425" marR="91425" marL="91425"/>
                </a:tc>
                <a:tc>
                  <a:txBody>
                    <a:bodyPr/>
                    <a:lstStyle/>
                    <a:p>
                      <a:pPr indent="0" lvl="0" marL="0" rtl="0" algn="l">
                        <a:spcBef>
                          <a:spcPts val="0"/>
                        </a:spcBef>
                        <a:spcAft>
                          <a:spcPts val="0"/>
                        </a:spcAft>
                        <a:buNone/>
                      </a:pPr>
                      <a:r>
                        <a:rPr lang="fr"/>
                        <a:t>(+) 4%</a:t>
                      </a:r>
                      <a:endParaRPr/>
                    </a:p>
                  </a:txBody>
                  <a:tcPr marT="91425" marB="91425" marR="91425" marL="91425"/>
                </a:tc>
              </a:tr>
              <a:tr h="401950">
                <a:tc>
                  <a:txBody>
                    <a:bodyPr/>
                    <a:lstStyle/>
                    <a:p>
                      <a:pPr indent="0" lvl="0" marL="0" rtl="0" algn="l">
                        <a:spcBef>
                          <a:spcPts val="0"/>
                        </a:spcBef>
                        <a:spcAft>
                          <a:spcPts val="0"/>
                        </a:spcAft>
                        <a:buNone/>
                      </a:pPr>
                      <a:r>
                        <a:rPr lang="fr"/>
                        <a:t>Plomb</a:t>
                      </a:r>
                      <a:endParaRPr/>
                    </a:p>
                  </a:txBody>
                  <a:tcPr marT="91425" marB="91425" marR="91425" marL="91425"/>
                </a:tc>
                <a:tc>
                  <a:txBody>
                    <a:bodyPr/>
                    <a:lstStyle/>
                    <a:p>
                      <a:pPr indent="0" lvl="0" marL="0" rtl="0" algn="l">
                        <a:spcBef>
                          <a:spcPts val="0"/>
                        </a:spcBef>
                        <a:spcAft>
                          <a:spcPts val="0"/>
                        </a:spcAft>
                        <a:buNone/>
                      </a:pPr>
                      <a:r>
                        <a:rPr lang="fr"/>
                        <a:t>(-) 5%</a:t>
                      </a:r>
                      <a:endParaRPr/>
                    </a:p>
                  </a:txBody>
                  <a:tcPr marT="91425" marB="91425" marR="91425" marL="91425"/>
                </a:tc>
                <a:tc>
                  <a:txBody>
                    <a:bodyPr/>
                    <a:lstStyle/>
                    <a:p>
                      <a:pPr indent="0" lvl="0" marL="0" rtl="0" algn="l">
                        <a:spcBef>
                          <a:spcPts val="0"/>
                        </a:spcBef>
                        <a:spcAft>
                          <a:spcPts val="0"/>
                        </a:spcAft>
                        <a:buNone/>
                      </a:pPr>
                      <a:r>
                        <a:rPr lang="fr"/>
                        <a:t>(-) 50%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8%</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9%</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Sulfate</a:t>
                      </a:r>
                      <a:endParaRPr/>
                    </a:p>
                  </a:txBody>
                  <a:tcPr marT="91425" marB="91425" marR="91425" marL="91425"/>
                </a:tc>
                <a:tc>
                  <a:txBody>
                    <a:bodyPr/>
                    <a:lstStyle/>
                    <a:p>
                      <a:pPr indent="0" lvl="0" marL="0" rtl="0" algn="l">
                        <a:spcBef>
                          <a:spcPts val="0"/>
                        </a:spcBef>
                        <a:spcAft>
                          <a:spcPts val="0"/>
                        </a:spcAft>
                        <a:buNone/>
                      </a:pPr>
                      <a:r>
                        <a:rPr lang="fr"/>
                        <a:t>(-) 24%</a:t>
                      </a:r>
                      <a:endParaRPr/>
                    </a:p>
                  </a:txBody>
                  <a:tcPr marT="91425" marB="91425" marR="91425" marL="91425"/>
                </a:tc>
                <a:tc>
                  <a:txBody>
                    <a:bodyPr/>
                    <a:lstStyle/>
                    <a:p>
                      <a:pPr indent="0" lvl="0" marL="0" rtl="0" algn="l">
                        <a:spcBef>
                          <a:spcPts val="0"/>
                        </a:spcBef>
                        <a:spcAft>
                          <a:spcPts val="0"/>
                        </a:spcAft>
                        <a:buNone/>
                      </a:pPr>
                      <a:r>
                        <a:rPr lang="fr"/>
                        <a:t>(-) 33%</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12%</a:t>
                      </a:r>
                      <a:endParaRPr/>
                    </a:p>
                  </a:txBody>
                  <a:tcPr marT="91425" marB="91425" marR="91425" marL="91425"/>
                </a:tc>
                <a:tc>
                  <a:txBody>
                    <a:bodyPr/>
                    <a:lstStyle/>
                    <a:p>
                      <a:pPr indent="0" lvl="0" marL="0" rtl="0" algn="l">
                        <a:spcBef>
                          <a:spcPts val="0"/>
                        </a:spcBef>
                        <a:spcAft>
                          <a:spcPts val="0"/>
                        </a:spcAft>
                        <a:buNone/>
                      </a:pPr>
                      <a:r>
                        <a:rPr lang="fr"/>
                        <a:t>(+) 1%</a:t>
                      </a:r>
                      <a:endParaRPr/>
                    </a:p>
                  </a:txBody>
                  <a:tcPr marT="91425" marB="91425" marR="91425" marL="91425"/>
                </a:tc>
                <a:tc>
                  <a:txBody>
                    <a:bodyPr/>
                    <a:lstStyle/>
                    <a:p>
                      <a:pPr indent="0" lvl="0" marL="0" rtl="0" algn="l">
                        <a:spcBef>
                          <a:spcPts val="0"/>
                        </a:spcBef>
                        <a:spcAft>
                          <a:spcPts val="0"/>
                        </a:spcAft>
                        <a:buNone/>
                      </a:pPr>
                      <a:r>
                        <a:rPr lang="fr"/>
                        <a:t>(+) &gt; 1%</a:t>
                      </a:r>
                      <a:endParaRPr/>
                    </a:p>
                  </a:txBody>
                  <a:tcPr marT="91425" marB="91425" marR="91425" marL="91425"/>
                </a:tc>
              </a:tr>
              <a:tr h="401950">
                <a:tc>
                  <a:txBody>
                    <a:bodyPr/>
                    <a:lstStyle/>
                    <a:p>
                      <a:pPr indent="0" lvl="0" marL="0" rtl="0" algn="l">
                        <a:spcBef>
                          <a:spcPts val="0"/>
                        </a:spcBef>
                        <a:spcAft>
                          <a:spcPts val="0"/>
                        </a:spcAft>
                        <a:buNone/>
                      </a:pPr>
                      <a:r>
                        <a:rPr lang="fr"/>
                        <a:t>Zinc</a:t>
                      </a:r>
                      <a:endParaRPr/>
                    </a:p>
                  </a:txBody>
                  <a:tcPr marT="91425" marB="91425" marR="91425" marL="91425"/>
                </a:tc>
                <a:tc>
                  <a:txBody>
                    <a:bodyPr/>
                    <a:lstStyle/>
                    <a:p>
                      <a:pPr indent="0" lvl="0" marL="0" rtl="0" algn="l">
                        <a:spcBef>
                          <a:spcPts val="0"/>
                        </a:spcBef>
                        <a:spcAft>
                          <a:spcPts val="0"/>
                        </a:spcAft>
                        <a:buNone/>
                      </a:pPr>
                      <a:r>
                        <a:rPr lang="fr"/>
                        <a:t>(-) 25%</a:t>
                      </a:r>
                      <a:endParaRPr/>
                    </a:p>
                  </a:txBody>
                  <a:tcPr marT="91425" marB="91425" marR="91425" marL="91425"/>
                </a:tc>
                <a:tc>
                  <a:txBody>
                    <a:bodyPr/>
                    <a:lstStyle/>
                    <a:p>
                      <a:pPr indent="0" lvl="0" marL="0" rtl="0" algn="l">
                        <a:spcBef>
                          <a:spcPts val="0"/>
                        </a:spcBef>
                        <a:spcAft>
                          <a:spcPts val="0"/>
                        </a:spcAft>
                        <a:buNone/>
                      </a:pPr>
                      <a:r>
                        <a:rPr lang="fr"/>
                        <a:t>(-) 39%</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10% </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1%</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&gt; 1%</a:t>
                      </a:r>
                      <a:endParaRPr/>
                    </a:p>
                  </a:txBody>
                  <a:tcPr marT="91425" marB="91425" marR="91425" marL="91425">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Un lien entre la pluie et…? - Station COWG</a:t>
            </a:r>
            <a:endParaRPr>
              <a:solidFill>
                <a:srgbClr val="000000"/>
              </a:solidFill>
            </a:endParaRPr>
          </a:p>
        </p:txBody>
      </p:sp>
      <p:graphicFrame>
        <p:nvGraphicFramePr>
          <p:cNvPr id="80" name="Google Shape;80;p15"/>
          <p:cNvGraphicFramePr/>
          <p:nvPr/>
        </p:nvGraphicFramePr>
        <p:xfrm>
          <a:off x="753600" y="990275"/>
          <a:ext cx="3000000" cy="3000000"/>
        </p:xfrm>
        <a:graphic>
          <a:graphicData uri="http://schemas.openxmlformats.org/drawingml/2006/table">
            <a:tbl>
              <a:tblPr>
                <a:noFill/>
                <a:tableStyleId>{6EE9C410-5C78-49B3-BD0F-6F1F4BD3AE62}</a:tableStyleId>
              </a:tblPr>
              <a:tblGrid>
                <a:gridCol w="1272800"/>
                <a:gridCol w="1272800"/>
                <a:gridCol w="1272800"/>
                <a:gridCol w="1272800"/>
                <a:gridCol w="1272800"/>
                <a:gridCol w="1272800"/>
              </a:tblGrid>
              <a:tr h="618375">
                <a:tc>
                  <a:txBody>
                    <a:bodyPr/>
                    <a:lstStyle/>
                    <a:p>
                      <a:pPr indent="0" lvl="0" marL="0" rtl="0" algn="l">
                        <a:spcBef>
                          <a:spcPts val="0"/>
                        </a:spcBef>
                        <a:spcAft>
                          <a:spcPts val="0"/>
                        </a:spcAft>
                        <a:buNone/>
                      </a:pPr>
                      <a:r>
                        <a:rPr b="1" lang="fr"/>
                        <a:t>Éléments traces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Valeurs de corrélation au temps T</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Valeurs de corrélation au temps T-1</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Valeurs de corrélation au temps T-2</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Valeurs de corrélation au temps T-3</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fr"/>
                        <a:t>Valeurs de corrélation au temps T-4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1950">
                <a:tc>
                  <a:txBody>
                    <a:bodyPr/>
                    <a:lstStyle/>
                    <a:p>
                      <a:pPr indent="0" lvl="0" marL="0" rtl="0" algn="l">
                        <a:spcBef>
                          <a:spcPts val="0"/>
                        </a:spcBef>
                        <a:spcAft>
                          <a:spcPts val="0"/>
                        </a:spcAft>
                        <a:buNone/>
                      </a:pPr>
                      <a:r>
                        <a:rPr lang="fr"/>
                        <a:t>Aluminium</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fr"/>
                        <a:t>(-) 1%</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fr"/>
                        <a:t>(-) 41%</a:t>
                      </a:r>
                      <a:endParaRPr/>
                    </a:p>
                  </a:txBody>
                  <a:tcPr marT="91425" marB="91425" marR="91425" marL="91425">
                    <a:lnT cap="flat" cmpd="sng" w="9525">
                      <a:solidFill>
                        <a:srgbClr val="000000"/>
                      </a:solidFill>
                      <a:prstDash val="solid"/>
                      <a:round/>
                      <a:headEnd len="sm" w="sm" type="none"/>
                      <a:tailEnd len="sm" w="sm" type="none"/>
                    </a:lnT>
                    <a:solidFill>
                      <a:schemeClr val="accent6"/>
                    </a:solidFill>
                  </a:tcPr>
                </a:tc>
                <a:tc>
                  <a:txBody>
                    <a:bodyPr/>
                    <a:lstStyle/>
                    <a:p>
                      <a:pPr indent="0" lvl="0" marL="0" rtl="0" algn="l">
                        <a:spcBef>
                          <a:spcPts val="0"/>
                        </a:spcBef>
                        <a:spcAft>
                          <a:spcPts val="0"/>
                        </a:spcAft>
                        <a:buNone/>
                      </a:pPr>
                      <a:r>
                        <a:rPr lang="fr"/>
                        <a:t>(-) 35%</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fr"/>
                        <a:t>(+) 26%</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fr"/>
                        <a:t>(+) 21%</a:t>
                      </a:r>
                      <a:endParaRPr/>
                    </a:p>
                  </a:txBody>
                  <a:tcPr marT="91425" marB="91425" marR="91425" marL="91425">
                    <a:lnT cap="flat" cmpd="sng" w="9525">
                      <a:solidFill>
                        <a:srgbClr val="000000"/>
                      </a:solidFill>
                      <a:prstDash val="solid"/>
                      <a:round/>
                      <a:headEnd len="sm" w="sm" type="none"/>
                      <a:tailEnd len="sm" w="sm" type="none"/>
                    </a:lnT>
                    <a:solidFill>
                      <a:schemeClr val="lt1"/>
                    </a:solidFill>
                  </a:tcPr>
                </a:tc>
              </a:tr>
              <a:tr h="401950">
                <a:tc>
                  <a:txBody>
                    <a:bodyPr/>
                    <a:lstStyle/>
                    <a:p>
                      <a:pPr indent="0" lvl="0" marL="0" rtl="0" algn="l">
                        <a:spcBef>
                          <a:spcPts val="0"/>
                        </a:spcBef>
                        <a:spcAft>
                          <a:spcPts val="0"/>
                        </a:spcAft>
                        <a:buNone/>
                      </a:pPr>
                      <a:r>
                        <a:rPr lang="fr"/>
                        <a:t>Arsenic </a:t>
                      </a:r>
                      <a:endParaRPr/>
                    </a:p>
                  </a:txBody>
                  <a:tcPr marT="91425" marB="91425" marR="91425" marL="91425"/>
                </a:tc>
                <a:tc>
                  <a:txBody>
                    <a:bodyPr/>
                    <a:lstStyle/>
                    <a:p>
                      <a:pPr indent="0" lvl="0" marL="0" rtl="0" algn="l">
                        <a:spcBef>
                          <a:spcPts val="0"/>
                        </a:spcBef>
                        <a:spcAft>
                          <a:spcPts val="0"/>
                        </a:spcAft>
                        <a:buNone/>
                      </a:pPr>
                      <a:r>
                        <a:rPr lang="fr"/>
                        <a:t>(-) 26%</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44%</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31%</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5%</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1%</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Cadmium</a:t>
                      </a:r>
                      <a:endParaRPr/>
                    </a:p>
                  </a:txBody>
                  <a:tcPr marT="91425" marB="91425" marR="91425" marL="91425"/>
                </a:tc>
                <a:tc>
                  <a:txBody>
                    <a:bodyPr/>
                    <a:lstStyle/>
                    <a:p>
                      <a:pPr indent="0" lvl="0" marL="0" rtl="0" algn="l">
                        <a:spcBef>
                          <a:spcPts val="0"/>
                        </a:spcBef>
                        <a:spcAft>
                          <a:spcPts val="0"/>
                        </a:spcAft>
                        <a:buNone/>
                      </a:pPr>
                      <a:r>
                        <a:rPr lang="fr"/>
                        <a:t>(-) 23%</a:t>
                      </a:r>
                      <a:endParaRPr/>
                    </a:p>
                  </a:txBody>
                  <a:tcPr marT="91425" marB="91425" marR="91425" marL="91425"/>
                </a:tc>
                <a:tc>
                  <a:txBody>
                    <a:bodyPr/>
                    <a:lstStyle/>
                    <a:p>
                      <a:pPr indent="0" lvl="0" marL="0" rtl="0" algn="l">
                        <a:spcBef>
                          <a:spcPts val="0"/>
                        </a:spcBef>
                        <a:spcAft>
                          <a:spcPts val="0"/>
                        </a:spcAft>
                        <a:buNone/>
                      </a:pPr>
                      <a:r>
                        <a:rPr lang="fr"/>
                        <a:t>(-) 43% </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35%</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5%</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9%</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Cobalt</a:t>
                      </a:r>
                      <a:endParaRPr/>
                    </a:p>
                  </a:txBody>
                  <a:tcPr marT="91425" marB="91425" marR="91425" marL="91425"/>
                </a:tc>
                <a:tc>
                  <a:txBody>
                    <a:bodyPr/>
                    <a:lstStyle/>
                    <a:p>
                      <a:pPr indent="0" lvl="0" marL="0" rtl="0" algn="l">
                        <a:spcBef>
                          <a:spcPts val="0"/>
                        </a:spcBef>
                        <a:spcAft>
                          <a:spcPts val="0"/>
                        </a:spcAft>
                        <a:buNone/>
                      </a:pPr>
                      <a:r>
                        <a:rPr lang="fr"/>
                        <a:t>(-) 9%</a:t>
                      </a:r>
                      <a:endParaRPr/>
                    </a:p>
                  </a:txBody>
                  <a:tcPr marT="91425" marB="91425" marR="91425" marL="91425"/>
                </a:tc>
                <a:tc>
                  <a:txBody>
                    <a:bodyPr/>
                    <a:lstStyle/>
                    <a:p>
                      <a:pPr indent="0" lvl="0" marL="0" rtl="0" algn="l">
                        <a:spcBef>
                          <a:spcPts val="0"/>
                        </a:spcBef>
                        <a:spcAft>
                          <a:spcPts val="0"/>
                        </a:spcAft>
                        <a:buNone/>
                      </a:pPr>
                      <a:r>
                        <a:rPr lang="fr"/>
                        <a:t>(-) 46%</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50%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13%</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5%</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Cuivre</a:t>
                      </a:r>
                      <a:endParaRPr/>
                    </a:p>
                  </a:txBody>
                  <a:tcPr marT="91425" marB="91425" marR="91425" marL="91425"/>
                </a:tc>
                <a:tc>
                  <a:txBody>
                    <a:bodyPr/>
                    <a:lstStyle/>
                    <a:p>
                      <a:pPr indent="0" lvl="0" marL="0" rtl="0" algn="l">
                        <a:spcBef>
                          <a:spcPts val="0"/>
                        </a:spcBef>
                        <a:spcAft>
                          <a:spcPts val="0"/>
                        </a:spcAft>
                        <a:buNone/>
                      </a:pPr>
                      <a:r>
                        <a:rPr lang="fr"/>
                        <a:t>(+) 63%</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21%</a:t>
                      </a:r>
                      <a:endParaRPr/>
                    </a:p>
                  </a:txBody>
                  <a:tcPr marT="91425" marB="91425" marR="91425" marL="91425"/>
                </a:tc>
                <a:tc>
                  <a:txBody>
                    <a:bodyPr/>
                    <a:lstStyle/>
                    <a:p>
                      <a:pPr indent="0" lvl="0" marL="0" rtl="0" algn="l">
                        <a:spcBef>
                          <a:spcPts val="0"/>
                        </a:spcBef>
                        <a:spcAft>
                          <a:spcPts val="0"/>
                        </a:spcAft>
                        <a:buNone/>
                      </a:pPr>
                      <a:r>
                        <a:rPr lang="fr"/>
                        <a:t>(-) &gt; 1%</a:t>
                      </a:r>
                      <a:endParaRPr/>
                    </a:p>
                  </a:txBody>
                  <a:tcPr marT="91425" marB="91425" marR="91425" marL="91425"/>
                </a:tc>
                <a:tc>
                  <a:txBody>
                    <a:bodyPr/>
                    <a:lstStyle/>
                    <a:p>
                      <a:pPr indent="0" lvl="0" marL="0" rtl="0" algn="l">
                        <a:spcBef>
                          <a:spcPts val="0"/>
                        </a:spcBef>
                        <a:spcAft>
                          <a:spcPts val="0"/>
                        </a:spcAft>
                        <a:buNone/>
                      </a:pPr>
                      <a:r>
                        <a:rPr lang="fr"/>
                        <a:t>(-) 23%</a:t>
                      </a:r>
                      <a:endParaRPr/>
                    </a:p>
                  </a:txBody>
                  <a:tcPr marT="91425" marB="91425" marR="91425" marL="91425"/>
                </a:tc>
                <a:tc>
                  <a:txBody>
                    <a:bodyPr/>
                    <a:lstStyle/>
                    <a:p>
                      <a:pPr indent="0" lvl="0" marL="0" rtl="0" algn="l">
                        <a:spcBef>
                          <a:spcPts val="0"/>
                        </a:spcBef>
                        <a:spcAft>
                          <a:spcPts val="0"/>
                        </a:spcAft>
                        <a:buNone/>
                      </a:pPr>
                      <a:r>
                        <a:rPr lang="fr"/>
                        <a:t>(-) 15%</a:t>
                      </a:r>
                      <a:endParaRPr/>
                    </a:p>
                  </a:txBody>
                  <a:tcPr marT="91425" marB="91425" marR="91425" marL="91425"/>
                </a:tc>
              </a:tr>
              <a:tr h="401950">
                <a:tc>
                  <a:txBody>
                    <a:bodyPr/>
                    <a:lstStyle/>
                    <a:p>
                      <a:pPr indent="0" lvl="0" marL="0" rtl="0" algn="l">
                        <a:spcBef>
                          <a:spcPts val="0"/>
                        </a:spcBef>
                        <a:spcAft>
                          <a:spcPts val="0"/>
                        </a:spcAft>
                        <a:buNone/>
                      </a:pPr>
                      <a:r>
                        <a:rPr lang="fr"/>
                        <a:t>Plomb</a:t>
                      </a:r>
                      <a:endParaRPr/>
                    </a:p>
                  </a:txBody>
                  <a:tcPr marT="91425" marB="91425" marR="91425" marL="91425"/>
                </a:tc>
                <a:tc>
                  <a:txBody>
                    <a:bodyPr/>
                    <a:lstStyle/>
                    <a:p>
                      <a:pPr indent="0" lvl="0" marL="0" rtl="0" algn="l">
                        <a:spcBef>
                          <a:spcPts val="0"/>
                        </a:spcBef>
                        <a:spcAft>
                          <a:spcPts val="0"/>
                        </a:spcAft>
                        <a:buNone/>
                      </a:pPr>
                      <a:r>
                        <a:rPr lang="fr"/>
                        <a:t>(+) 19%</a:t>
                      </a:r>
                      <a:endParaRPr/>
                    </a:p>
                  </a:txBody>
                  <a:tcPr marT="91425" marB="91425" marR="91425" marL="91425"/>
                </a:tc>
                <a:tc>
                  <a:txBody>
                    <a:bodyPr/>
                    <a:lstStyle/>
                    <a:p>
                      <a:pPr indent="0" lvl="0" marL="0" rtl="0" algn="l">
                        <a:spcBef>
                          <a:spcPts val="0"/>
                        </a:spcBef>
                        <a:spcAft>
                          <a:spcPts val="0"/>
                        </a:spcAft>
                        <a:buNone/>
                      </a:pPr>
                      <a:r>
                        <a:rPr lang="fr"/>
                        <a:t>(-) 19%</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21%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12%</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6%</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Sulfate</a:t>
                      </a:r>
                      <a:endParaRPr/>
                    </a:p>
                  </a:txBody>
                  <a:tcPr marT="91425" marB="91425" marR="91425" marL="91425"/>
                </a:tc>
                <a:tc>
                  <a:txBody>
                    <a:bodyPr/>
                    <a:lstStyle/>
                    <a:p>
                      <a:pPr indent="0" lvl="0" marL="0" rtl="0" algn="l">
                        <a:spcBef>
                          <a:spcPts val="0"/>
                        </a:spcBef>
                        <a:spcAft>
                          <a:spcPts val="0"/>
                        </a:spcAft>
                        <a:buNone/>
                      </a:pPr>
                      <a:r>
                        <a:rPr lang="fr"/>
                        <a:t>(-) 6%</a:t>
                      </a:r>
                      <a:endParaRPr/>
                    </a:p>
                  </a:txBody>
                  <a:tcPr marT="91425" marB="91425" marR="91425" marL="91425"/>
                </a:tc>
                <a:tc>
                  <a:txBody>
                    <a:bodyPr/>
                    <a:lstStyle/>
                    <a:p>
                      <a:pPr indent="0" lvl="0" marL="0" rtl="0" algn="l">
                        <a:spcBef>
                          <a:spcPts val="0"/>
                        </a:spcBef>
                        <a:spcAft>
                          <a:spcPts val="0"/>
                        </a:spcAft>
                        <a:buNone/>
                      </a:pPr>
                      <a:r>
                        <a:rPr lang="fr"/>
                        <a:t>(-) 32%</a:t>
                      </a:r>
                      <a:endParaRPr/>
                    </a:p>
                  </a:txBody>
                  <a:tcPr marT="91425" marB="91425" marR="91425" marL="91425"/>
                </a:tc>
                <a:tc>
                  <a:txBody>
                    <a:bodyPr/>
                    <a:lstStyle/>
                    <a:p>
                      <a:pPr indent="0" lvl="0" marL="0" rtl="0" algn="l">
                        <a:spcBef>
                          <a:spcPts val="0"/>
                        </a:spcBef>
                        <a:spcAft>
                          <a:spcPts val="0"/>
                        </a:spcAft>
                        <a:buNone/>
                      </a:pPr>
                      <a:r>
                        <a:rPr lang="fr"/>
                        <a:t>(-) 74%</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6%</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2%</a:t>
                      </a:r>
                      <a:endParaRPr/>
                    </a:p>
                  </a:txBody>
                  <a:tcPr marT="91425" marB="91425" marR="91425" marL="91425">
                    <a:solidFill>
                      <a:schemeClr val="lt1"/>
                    </a:solidFill>
                  </a:tcPr>
                </a:tc>
              </a:tr>
              <a:tr h="401950">
                <a:tc>
                  <a:txBody>
                    <a:bodyPr/>
                    <a:lstStyle/>
                    <a:p>
                      <a:pPr indent="0" lvl="0" marL="0" rtl="0" algn="l">
                        <a:spcBef>
                          <a:spcPts val="0"/>
                        </a:spcBef>
                        <a:spcAft>
                          <a:spcPts val="0"/>
                        </a:spcAft>
                        <a:buNone/>
                      </a:pPr>
                      <a:r>
                        <a:rPr lang="fr"/>
                        <a:t>Zinc</a:t>
                      </a:r>
                      <a:endParaRPr/>
                    </a:p>
                  </a:txBody>
                  <a:tcPr marT="91425" marB="91425" marR="91425" marL="91425"/>
                </a:tc>
                <a:tc>
                  <a:txBody>
                    <a:bodyPr/>
                    <a:lstStyle/>
                    <a:p>
                      <a:pPr indent="0" lvl="0" marL="0" rtl="0" algn="l">
                        <a:spcBef>
                          <a:spcPts val="0"/>
                        </a:spcBef>
                        <a:spcAft>
                          <a:spcPts val="0"/>
                        </a:spcAft>
                        <a:buNone/>
                      </a:pPr>
                      <a:r>
                        <a:rPr lang="fr"/>
                        <a:t>(-) 23%</a:t>
                      </a:r>
                      <a:endParaRPr/>
                    </a:p>
                  </a:txBody>
                  <a:tcPr marT="91425" marB="91425" marR="91425" marL="91425"/>
                </a:tc>
                <a:tc>
                  <a:txBody>
                    <a:bodyPr/>
                    <a:lstStyle/>
                    <a:p>
                      <a:pPr indent="0" lvl="0" marL="0" rtl="0" algn="l">
                        <a:spcBef>
                          <a:spcPts val="0"/>
                        </a:spcBef>
                        <a:spcAft>
                          <a:spcPts val="0"/>
                        </a:spcAft>
                        <a:buNone/>
                      </a:pPr>
                      <a:r>
                        <a:rPr lang="fr"/>
                        <a:t>(-) 48%</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fr"/>
                        <a:t>(-) 36%</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1%</a:t>
                      </a:r>
                      <a:endParaRPr/>
                    </a:p>
                  </a:txBody>
                  <a:tcPr marT="91425" marB="91425" marR="91425" marL="91425">
                    <a:solidFill>
                      <a:schemeClr val="lt1"/>
                    </a:solidFill>
                  </a:tcPr>
                </a:tc>
                <a:tc>
                  <a:txBody>
                    <a:bodyPr/>
                    <a:lstStyle/>
                    <a:p>
                      <a:pPr indent="0" lvl="0" marL="0" rtl="0" algn="l">
                        <a:spcBef>
                          <a:spcPts val="0"/>
                        </a:spcBef>
                        <a:spcAft>
                          <a:spcPts val="0"/>
                        </a:spcAft>
                        <a:buNone/>
                      </a:pPr>
                      <a:r>
                        <a:rPr lang="fr"/>
                        <a:t>(-) 2%</a:t>
                      </a:r>
                      <a:endParaRPr/>
                    </a:p>
                  </a:txBody>
                  <a:tcPr marT="91425" marB="91425" marR="91425" marL="91425">
                    <a:solidFill>
                      <a:schemeClr val="lt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Un lien entre la pluie et…? - Station S1</a:t>
            </a:r>
            <a:endParaRPr>
              <a:solidFill>
                <a:srgbClr val="000000"/>
              </a:solidFill>
            </a:endParaRPr>
          </a:p>
        </p:txBody>
      </p:sp>
      <p:pic>
        <p:nvPicPr>
          <p:cNvPr id="86" name="Google Shape;86;p16" title="Capture d’écran 2025-06-24 à 16.05.33.png"/>
          <p:cNvPicPr preferRelativeResize="0"/>
          <p:nvPr/>
        </p:nvPicPr>
        <p:blipFill>
          <a:blip r:embed="rId3">
            <a:alphaModFix/>
          </a:blip>
          <a:stretch>
            <a:fillRect/>
          </a:stretch>
        </p:blipFill>
        <p:spPr>
          <a:xfrm>
            <a:off x="61375" y="1012775"/>
            <a:ext cx="4308323" cy="4039699"/>
          </a:xfrm>
          <a:prstGeom prst="rect">
            <a:avLst/>
          </a:prstGeom>
          <a:noFill/>
          <a:ln>
            <a:noFill/>
          </a:ln>
        </p:spPr>
      </p:pic>
      <p:pic>
        <p:nvPicPr>
          <p:cNvPr id="87" name="Google Shape;87;p16" title="Capture d’écran 2025-06-24 à 16.05.45.png"/>
          <p:cNvPicPr preferRelativeResize="0"/>
          <p:nvPr/>
        </p:nvPicPr>
        <p:blipFill>
          <a:blip r:embed="rId4">
            <a:alphaModFix/>
          </a:blip>
          <a:stretch>
            <a:fillRect/>
          </a:stretch>
        </p:blipFill>
        <p:spPr>
          <a:xfrm>
            <a:off x="3379700" y="1012775"/>
            <a:ext cx="5764301" cy="4039701"/>
          </a:xfrm>
          <a:prstGeom prst="rect">
            <a:avLst/>
          </a:prstGeom>
          <a:noFill/>
          <a:ln>
            <a:noFill/>
          </a:ln>
        </p:spPr>
      </p:pic>
      <p:sp>
        <p:nvSpPr>
          <p:cNvPr id="88" name="Google Shape;88;p16"/>
          <p:cNvSpPr/>
          <p:nvPr/>
        </p:nvSpPr>
        <p:spPr>
          <a:xfrm>
            <a:off x="2162100" y="3197600"/>
            <a:ext cx="1081026" cy="443826"/>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89" name="Google Shape;89;p16"/>
          <p:cNvSpPr/>
          <p:nvPr/>
        </p:nvSpPr>
        <p:spPr>
          <a:xfrm rot="-2699946">
            <a:off x="1784486" y="2658715"/>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0" name="Google Shape;90;p16"/>
          <p:cNvSpPr/>
          <p:nvPr/>
        </p:nvSpPr>
        <p:spPr>
          <a:xfrm rot="-970363">
            <a:off x="1841386" y="2658715"/>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Un lien entre la pluie et…? - Station S1</a:t>
            </a:r>
            <a:endParaRPr>
              <a:solidFill>
                <a:srgbClr val="000000"/>
              </a:solidFill>
            </a:endParaRPr>
          </a:p>
        </p:txBody>
      </p:sp>
      <p:pic>
        <p:nvPicPr>
          <p:cNvPr id="96" name="Google Shape;96;p17" title="Capture d’écran 2025-06-24 à 16.05.33.png"/>
          <p:cNvPicPr preferRelativeResize="0"/>
          <p:nvPr/>
        </p:nvPicPr>
        <p:blipFill>
          <a:blip r:embed="rId3">
            <a:alphaModFix/>
          </a:blip>
          <a:stretch>
            <a:fillRect/>
          </a:stretch>
        </p:blipFill>
        <p:spPr>
          <a:xfrm>
            <a:off x="61375" y="1012775"/>
            <a:ext cx="4308323" cy="4039699"/>
          </a:xfrm>
          <a:prstGeom prst="rect">
            <a:avLst/>
          </a:prstGeom>
          <a:noFill/>
          <a:ln>
            <a:noFill/>
          </a:ln>
        </p:spPr>
      </p:pic>
      <p:pic>
        <p:nvPicPr>
          <p:cNvPr id="97" name="Google Shape;97;p17" title="Capture d’écran 2025-06-24 à 16.05.45.png"/>
          <p:cNvPicPr preferRelativeResize="0"/>
          <p:nvPr/>
        </p:nvPicPr>
        <p:blipFill>
          <a:blip r:embed="rId4">
            <a:alphaModFix/>
          </a:blip>
          <a:stretch>
            <a:fillRect/>
          </a:stretch>
        </p:blipFill>
        <p:spPr>
          <a:xfrm>
            <a:off x="3379700" y="1012775"/>
            <a:ext cx="5764301" cy="4039701"/>
          </a:xfrm>
          <a:prstGeom prst="rect">
            <a:avLst/>
          </a:prstGeom>
          <a:noFill/>
          <a:ln>
            <a:noFill/>
          </a:ln>
        </p:spPr>
      </p:pic>
      <p:sp>
        <p:nvSpPr>
          <p:cNvPr id="98" name="Google Shape;98;p17"/>
          <p:cNvSpPr/>
          <p:nvPr/>
        </p:nvSpPr>
        <p:spPr>
          <a:xfrm>
            <a:off x="2162100" y="3197600"/>
            <a:ext cx="1081026" cy="443826"/>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99" name="Google Shape;99;p17"/>
          <p:cNvSpPr/>
          <p:nvPr/>
        </p:nvSpPr>
        <p:spPr>
          <a:xfrm rot="-2699946">
            <a:off x="1784486" y="2658715"/>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0" name="Google Shape;100;p17"/>
          <p:cNvSpPr/>
          <p:nvPr/>
        </p:nvSpPr>
        <p:spPr>
          <a:xfrm rot="-970363">
            <a:off x="1841386" y="2658715"/>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pic>
        <p:nvPicPr>
          <p:cNvPr id="101" name="Google Shape;101;p17" title="Capture d’écran 2025-06-24 à 16.10.29.png"/>
          <p:cNvPicPr preferRelativeResize="0"/>
          <p:nvPr/>
        </p:nvPicPr>
        <p:blipFill>
          <a:blip r:embed="rId5">
            <a:alphaModFix/>
          </a:blip>
          <a:stretch>
            <a:fillRect/>
          </a:stretch>
        </p:blipFill>
        <p:spPr>
          <a:xfrm>
            <a:off x="0" y="1012775"/>
            <a:ext cx="4824876" cy="4039701"/>
          </a:xfrm>
          <a:prstGeom prst="rect">
            <a:avLst/>
          </a:prstGeom>
          <a:noFill/>
          <a:ln>
            <a:noFill/>
          </a:ln>
        </p:spPr>
      </p:pic>
      <p:pic>
        <p:nvPicPr>
          <p:cNvPr id="102" name="Google Shape;102;p17" title="Capture d’écran 2025-06-24 à 16.10.37.png"/>
          <p:cNvPicPr preferRelativeResize="0"/>
          <p:nvPr/>
        </p:nvPicPr>
        <p:blipFill>
          <a:blip r:embed="rId6">
            <a:alphaModFix/>
          </a:blip>
          <a:stretch>
            <a:fillRect/>
          </a:stretch>
        </p:blipFill>
        <p:spPr>
          <a:xfrm>
            <a:off x="3550375" y="1069675"/>
            <a:ext cx="5593626" cy="3914525"/>
          </a:xfrm>
          <a:prstGeom prst="rect">
            <a:avLst/>
          </a:prstGeom>
          <a:noFill/>
          <a:ln>
            <a:noFill/>
          </a:ln>
        </p:spPr>
      </p:pic>
      <p:sp>
        <p:nvSpPr>
          <p:cNvPr id="103" name="Google Shape;103;p17"/>
          <p:cNvSpPr/>
          <p:nvPr/>
        </p:nvSpPr>
        <p:spPr>
          <a:xfrm rot="-2996498">
            <a:off x="1784486" y="2658715"/>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4" name="Google Shape;104;p17"/>
          <p:cNvSpPr/>
          <p:nvPr/>
        </p:nvSpPr>
        <p:spPr>
          <a:xfrm rot="-4451993">
            <a:off x="1680961" y="2658727"/>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5" name="Google Shape;105;p17"/>
          <p:cNvSpPr/>
          <p:nvPr/>
        </p:nvSpPr>
        <p:spPr>
          <a:xfrm>
            <a:off x="2278325" y="3216000"/>
            <a:ext cx="1081026" cy="641628"/>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6" name="Google Shape;106;p17"/>
          <p:cNvSpPr/>
          <p:nvPr/>
        </p:nvSpPr>
        <p:spPr>
          <a:xfrm rot="1249244">
            <a:off x="4733204" y="3372732"/>
            <a:ext cx="3425692" cy="775474"/>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07" name="Google Shape;107;p17"/>
          <p:cNvSpPr/>
          <p:nvPr/>
        </p:nvSpPr>
        <p:spPr>
          <a:xfrm>
            <a:off x="534325" y="2617275"/>
            <a:ext cx="1370628" cy="472500"/>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Un lien entre la pluie et…? - Station COWG</a:t>
            </a:r>
            <a:endParaRPr>
              <a:solidFill>
                <a:srgbClr val="000000"/>
              </a:solidFill>
            </a:endParaRPr>
          </a:p>
        </p:txBody>
      </p:sp>
      <p:pic>
        <p:nvPicPr>
          <p:cNvPr id="113" name="Google Shape;113;p18" title="Capture d’écran 2025-06-24 à 16.05.33.png"/>
          <p:cNvPicPr preferRelativeResize="0"/>
          <p:nvPr/>
        </p:nvPicPr>
        <p:blipFill>
          <a:blip r:embed="rId4">
            <a:alphaModFix/>
          </a:blip>
          <a:stretch>
            <a:fillRect/>
          </a:stretch>
        </p:blipFill>
        <p:spPr>
          <a:xfrm>
            <a:off x="61375" y="1012775"/>
            <a:ext cx="4308323" cy="4039699"/>
          </a:xfrm>
          <a:prstGeom prst="rect">
            <a:avLst/>
          </a:prstGeom>
          <a:noFill/>
          <a:ln>
            <a:noFill/>
          </a:ln>
        </p:spPr>
      </p:pic>
      <p:pic>
        <p:nvPicPr>
          <p:cNvPr id="114" name="Google Shape;114;p18" title="Capture d’écran 2025-06-25 à 11.14.20.png"/>
          <p:cNvPicPr preferRelativeResize="0"/>
          <p:nvPr/>
        </p:nvPicPr>
        <p:blipFill>
          <a:blip r:embed="rId5">
            <a:alphaModFix/>
          </a:blip>
          <a:stretch>
            <a:fillRect/>
          </a:stretch>
        </p:blipFill>
        <p:spPr>
          <a:xfrm>
            <a:off x="0" y="936350"/>
            <a:ext cx="5764300" cy="4116125"/>
          </a:xfrm>
          <a:prstGeom prst="rect">
            <a:avLst/>
          </a:prstGeom>
          <a:noFill/>
          <a:ln>
            <a:noFill/>
          </a:ln>
        </p:spPr>
      </p:pic>
      <p:pic>
        <p:nvPicPr>
          <p:cNvPr id="115" name="Google Shape;115;p18" title="Capture d’écran 2025-06-25 à 11.14.29.png"/>
          <p:cNvPicPr preferRelativeResize="0"/>
          <p:nvPr/>
        </p:nvPicPr>
        <p:blipFill>
          <a:blip r:embed="rId3">
            <a:alphaModFix/>
          </a:blip>
          <a:stretch>
            <a:fillRect/>
          </a:stretch>
        </p:blipFill>
        <p:spPr>
          <a:xfrm>
            <a:off x="4369700" y="936350"/>
            <a:ext cx="4774298" cy="4116126"/>
          </a:xfrm>
          <a:prstGeom prst="rect">
            <a:avLst/>
          </a:prstGeom>
          <a:noFill/>
          <a:ln>
            <a:noFill/>
          </a:ln>
        </p:spPr>
      </p:pic>
      <p:sp>
        <p:nvSpPr>
          <p:cNvPr id="116" name="Google Shape;116;p18"/>
          <p:cNvSpPr/>
          <p:nvPr/>
        </p:nvSpPr>
        <p:spPr>
          <a:xfrm rot="-3835548">
            <a:off x="2076261" y="2599952"/>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7" name="Google Shape;117;p18"/>
          <p:cNvSpPr/>
          <p:nvPr/>
        </p:nvSpPr>
        <p:spPr>
          <a:xfrm rot="-734643">
            <a:off x="2305186" y="2674902"/>
            <a:ext cx="410865" cy="245585"/>
          </a:xfrm>
          <a:prstGeom prst="flowChartProcess">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8" name="Google Shape;118;p18"/>
          <p:cNvSpPr/>
          <p:nvPr/>
        </p:nvSpPr>
        <p:spPr>
          <a:xfrm>
            <a:off x="1360900" y="1830275"/>
            <a:ext cx="834516" cy="476982"/>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19" name="Google Shape;119;p18"/>
          <p:cNvSpPr/>
          <p:nvPr/>
        </p:nvSpPr>
        <p:spPr>
          <a:xfrm>
            <a:off x="2872375" y="2961249"/>
            <a:ext cx="1425492" cy="834192"/>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20" name="Google Shape;120;p18"/>
          <p:cNvSpPr/>
          <p:nvPr/>
        </p:nvSpPr>
        <p:spPr>
          <a:xfrm rot="3319078">
            <a:off x="5116222" y="2545662"/>
            <a:ext cx="2668865" cy="834174"/>
          </a:xfrm>
          <a:prstGeom prst="flowChartTermina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S1 - Température</a:t>
            </a:r>
            <a:endParaRPr>
              <a:solidFill>
                <a:srgbClr val="000000"/>
              </a:solidFill>
            </a:endParaRPr>
          </a:p>
        </p:txBody>
      </p:sp>
      <p:pic>
        <p:nvPicPr>
          <p:cNvPr id="126" name="Google Shape;126;p19" title="Capture d’écran 2025-06-25 à 14.22.42.png"/>
          <p:cNvPicPr preferRelativeResize="0"/>
          <p:nvPr/>
        </p:nvPicPr>
        <p:blipFill>
          <a:blip r:embed="rId3">
            <a:alphaModFix/>
          </a:blip>
          <a:stretch>
            <a:fillRect/>
          </a:stretch>
        </p:blipFill>
        <p:spPr>
          <a:xfrm>
            <a:off x="36013" y="925950"/>
            <a:ext cx="9071974" cy="4159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S1 - Température</a:t>
            </a:r>
            <a:endParaRPr>
              <a:solidFill>
                <a:srgbClr val="000000"/>
              </a:solidFill>
            </a:endParaRPr>
          </a:p>
        </p:txBody>
      </p:sp>
      <p:pic>
        <p:nvPicPr>
          <p:cNvPr id="132" name="Google Shape;132;p20" title="Capture d’écran 2025-06-25 à 14.26.24.png"/>
          <p:cNvPicPr preferRelativeResize="0"/>
          <p:nvPr/>
        </p:nvPicPr>
        <p:blipFill>
          <a:blip r:embed="rId3">
            <a:alphaModFix/>
          </a:blip>
          <a:stretch>
            <a:fillRect/>
          </a:stretch>
        </p:blipFill>
        <p:spPr>
          <a:xfrm>
            <a:off x="0" y="934600"/>
            <a:ext cx="9144003" cy="4049619"/>
          </a:xfrm>
          <a:prstGeom prst="rect">
            <a:avLst/>
          </a:prstGeom>
          <a:noFill/>
          <a:ln>
            <a:noFill/>
          </a:ln>
        </p:spPr>
      </p:pic>
      <p:sp>
        <p:nvSpPr>
          <p:cNvPr id="133" name="Google Shape;133;p20"/>
          <p:cNvSpPr txBox="1"/>
          <p:nvPr/>
        </p:nvSpPr>
        <p:spPr>
          <a:xfrm>
            <a:off x="627275" y="3314775"/>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13</a:t>
            </a:r>
            <a:endParaRPr sz="1100">
              <a:solidFill>
                <a:srgbClr val="FF0000"/>
              </a:solidFill>
              <a:latin typeface="Source Code Pro"/>
              <a:ea typeface="Source Code Pro"/>
              <a:cs typeface="Source Code Pro"/>
              <a:sym typeface="Source Code Pro"/>
            </a:endParaRPr>
          </a:p>
        </p:txBody>
      </p:sp>
      <p:sp>
        <p:nvSpPr>
          <p:cNvPr id="134" name="Google Shape;134;p20"/>
          <p:cNvSpPr txBox="1"/>
          <p:nvPr/>
        </p:nvSpPr>
        <p:spPr>
          <a:xfrm>
            <a:off x="627275" y="2108100"/>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18</a:t>
            </a:r>
            <a:endParaRPr sz="1100">
              <a:solidFill>
                <a:srgbClr val="FF0000"/>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30800" y="128030"/>
            <a:ext cx="8282400" cy="59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fr">
                <a:solidFill>
                  <a:srgbClr val="000000"/>
                </a:solidFill>
              </a:rPr>
              <a:t>Prédictions - Station S1 - pH</a:t>
            </a:r>
            <a:endParaRPr>
              <a:solidFill>
                <a:srgbClr val="000000"/>
              </a:solidFill>
            </a:endParaRPr>
          </a:p>
        </p:txBody>
      </p:sp>
      <p:pic>
        <p:nvPicPr>
          <p:cNvPr id="140" name="Google Shape;140;p21" title="Capture d’écran 2025-06-25 à 14.30.12.png"/>
          <p:cNvPicPr preferRelativeResize="0"/>
          <p:nvPr/>
        </p:nvPicPr>
        <p:blipFill>
          <a:blip r:embed="rId3">
            <a:alphaModFix/>
          </a:blip>
          <a:stretch>
            <a:fillRect/>
          </a:stretch>
        </p:blipFill>
        <p:spPr>
          <a:xfrm>
            <a:off x="0" y="946225"/>
            <a:ext cx="9144003" cy="4027297"/>
          </a:xfrm>
          <a:prstGeom prst="rect">
            <a:avLst/>
          </a:prstGeom>
          <a:noFill/>
          <a:ln>
            <a:noFill/>
          </a:ln>
        </p:spPr>
      </p:pic>
      <p:cxnSp>
        <p:nvCxnSpPr>
          <p:cNvPr id="141" name="Google Shape;141;p21"/>
          <p:cNvCxnSpPr/>
          <p:nvPr/>
        </p:nvCxnSpPr>
        <p:spPr>
          <a:xfrm>
            <a:off x="687600" y="3159500"/>
            <a:ext cx="8407500" cy="46500"/>
          </a:xfrm>
          <a:prstGeom prst="straightConnector1">
            <a:avLst/>
          </a:prstGeom>
          <a:noFill/>
          <a:ln cap="flat" cmpd="sng" w="9525">
            <a:solidFill>
              <a:srgbClr val="FF0000"/>
            </a:solidFill>
            <a:prstDash val="solid"/>
            <a:round/>
            <a:headEnd len="med" w="med" type="none"/>
            <a:tailEnd len="med" w="med" type="none"/>
          </a:ln>
        </p:spPr>
      </p:cxnSp>
      <p:cxnSp>
        <p:nvCxnSpPr>
          <p:cNvPr id="142" name="Google Shape;142;p21"/>
          <p:cNvCxnSpPr/>
          <p:nvPr/>
        </p:nvCxnSpPr>
        <p:spPr>
          <a:xfrm>
            <a:off x="687600" y="2289700"/>
            <a:ext cx="8407500" cy="46500"/>
          </a:xfrm>
          <a:prstGeom prst="straightConnector1">
            <a:avLst/>
          </a:prstGeom>
          <a:noFill/>
          <a:ln cap="flat" cmpd="sng" w="9525">
            <a:solidFill>
              <a:srgbClr val="FF0000"/>
            </a:solidFill>
            <a:prstDash val="solid"/>
            <a:round/>
            <a:headEnd len="med" w="med" type="none"/>
            <a:tailEnd len="med" w="med" type="none"/>
          </a:ln>
        </p:spPr>
      </p:cxnSp>
      <p:sp>
        <p:nvSpPr>
          <p:cNvPr id="143" name="Google Shape;143;p21"/>
          <p:cNvSpPr txBox="1"/>
          <p:nvPr/>
        </p:nvSpPr>
        <p:spPr>
          <a:xfrm>
            <a:off x="687600" y="2852000"/>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2.5</a:t>
            </a:r>
            <a:endParaRPr sz="1100">
              <a:solidFill>
                <a:srgbClr val="FF0000"/>
              </a:solidFill>
              <a:latin typeface="Source Code Pro"/>
              <a:ea typeface="Source Code Pro"/>
              <a:cs typeface="Source Code Pro"/>
              <a:sym typeface="Source Code Pro"/>
            </a:endParaRPr>
          </a:p>
        </p:txBody>
      </p:sp>
      <p:sp>
        <p:nvSpPr>
          <p:cNvPr id="144" name="Google Shape;144;p21"/>
          <p:cNvSpPr txBox="1"/>
          <p:nvPr/>
        </p:nvSpPr>
        <p:spPr>
          <a:xfrm>
            <a:off x="640300" y="1982200"/>
            <a:ext cx="665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FF0000"/>
                </a:solidFill>
                <a:latin typeface="Source Code Pro"/>
                <a:ea typeface="Source Code Pro"/>
                <a:cs typeface="Source Code Pro"/>
                <a:sym typeface="Source Code Pro"/>
              </a:rPr>
              <a:t>4.5</a:t>
            </a:r>
            <a:endParaRPr sz="1100">
              <a:solidFill>
                <a:srgbClr val="FF0000"/>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